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467" r:id="rId2"/>
    <p:sldId id="489" r:id="rId3"/>
    <p:sldId id="490" r:id="rId4"/>
    <p:sldId id="478" r:id="rId5"/>
    <p:sldId id="480" r:id="rId6"/>
    <p:sldId id="482" r:id="rId7"/>
    <p:sldId id="492" r:id="rId8"/>
    <p:sldId id="481" r:id="rId9"/>
    <p:sldId id="483" r:id="rId10"/>
    <p:sldId id="485" r:id="rId11"/>
    <p:sldId id="486" r:id="rId12"/>
    <p:sldId id="491" r:id="rId13"/>
    <p:sldId id="487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2" r:id="rId23"/>
    <p:sldId id="504" r:id="rId24"/>
    <p:sldId id="509" r:id="rId25"/>
    <p:sldId id="510" r:id="rId26"/>
    <p:sldId id="511" r:id="rId27"/>
    <p:sldId id="503" r:id="rId28"/>
    <p:sldId id="505" r:id="rId29"/>
    <p:sldId id="508" r:id="rId30"/>
    <p:sldId id="506" r:id="rId31"/>
    <p:sldId id="501" r:id="rId32"/>
  </p:sldIdLst>
  <p:sldSz cx="9144000" cy="5143500" type="screen16x9"/>
  <p:notesSz cx="6797675" cy="9926638"/>
  <p:embeddedFontLst>
    <p:embeddedFont>
      <p:font typeface="Arial Black" panose="020B0A04020102020204" pitchFamily="34" charset="0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  <a:srgbClr val="181818"/>
    <a:srgbClr val="87B5CE"/>
    <a:srgbClr val="828282"/>
    <a:srgbClr val="DCA3A1"/>
    <a:srgbClr val="0099FF"/>
    <a:srgbClr val="EA560D"/>
    <a:srgbClr val="8AC4CE"/>
    <a:srgbClr val="ED949B"/>
    <a:srgbClr val="364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6291" autoAdjust="0"/>
  </p:normalViewPr>
  <p:slideViewPr>
    <p:cSldViewPr snapToGrid="0">
      <p:cViewPr varScale="1">
        <p:scale>
          <a:sx n="150" d="100"/>
          <a:sy n="150" d="100"/>
        </p:scale>
        <p:origin x="510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E2AA7-61BC-4C19-9563-AA677E012651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ADFC5-3DFE-48EB-A9B9-363C85F5E2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497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C1BD1-F89F-4A54-9352-6C53E5DA38A9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1F998-03E5-4ED9-BE01-0D368F69D2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220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6" y="325320"/>
            <a:ext cx="2018759" cy="1319142"/>
          </a:xfrm>
          <a:prstGeom prst="rect">
            <a:avLst/>
          </a:prstGeom>
        </p:spPr>
      </p:pic>
      <p:sp>
        <p:nvSpPr>
          <p:cNvPr id="10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373063" y="2254250"/>
            <a:ext cx="4031512" cy="1216606"/>
          </a:xfrm>
          <a:prstGeom prst="rect">
            <a:avLst/>
          </a:prstGeom>
        </p:spPr>
        <p:txBody>
          <a:bodyPr/>
          <a:lstStyle>
            <a:lvl1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373063" y="3567448"/>
            <a:ext cx="4031512" cy="455053"/>
          </a:xfrm>
          <a:prstGeom prst="rect">
            <a:avLst/>
          </a:prstGeom>
        </p:spPr>
        <p:txBody>
          <a:bodyPr/>
          <a:lstStyle>
            <a:lvl1pPr>
              <a:defRPr lang="fr-FR" sz="1600" b="0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ZoneTexte 5"/>
          <p:cNvSpPr txBox="1"/>
          <p:nvPr userDrawn="1"/>
        </p:nvSpPr>
        <p:spPr>
          <a:xfrm>
            <a:off x="309093" y="4790267"/>
            <a:ext cx="4043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cap="small" dirty="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centre d’excellence</a:t>
            </a:r>
            <a:r>
              <a:rPr lang="fr-FR" sz="1000" b="0" i="0" cap="small" baseline="0" dirty="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 accès pour tous</a:t>
            </a:r>
            <a:endParaRPr lang="fr-FR" sz="1000" b="0" i="0" cap="small" dirty="0">
              <a:solidFill>
                <a:srgbClr val="EA56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 descr="Une image contenant personne, homme, chemise, grand&#10;&#10;Description générée automatiquement">
            <a:extLst>
              <a:ext uri="{FF2B5EF4-FFF2-40B4-BE49-F238E27FC236}">
                <a16:creationId xmlns:a16="http://schemas.microsoft.com/office/drawing/2014/main" id="{7CCE9380-72C7-4FBF-91E4-C12BB0E524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19" y="0"/>
            <a:ext cx="4363681" cy="51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ur une ligne et 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568100" y="965915"/>
            <a:ext cx="3852000" cy="358032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 graphique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4341"/>
            <a:ext cx="3816000" cy="419551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8650" y="965915"/>
            <a:ext cx="3852000" cy="358032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 graphique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82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ur une ligne et 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299531" y="965913"/>
            <a:ext cx="2507356" cy="357389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 graphique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4341"/>
            <a:ext cx="3816000" cy="419551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8650" y="965914"/>
            <a:ext cx="2507356" cy="357389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 graphique</a:t>
            </a:r>
            <a:endParaRPr lang="fr-FR" dirty="0"/>
          </a:p>
        </p:txBody>
      </p:sp>
      <p:sp>
        <p:nvSpPr>
          <p:cNvPr id="6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970412" y="965912"/>
            <a:ext cx="2507356" cy="357389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 graphique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642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centr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59187"/>
            <a:ext cx="7200000" cy="720000"/>
          </a:xfrm>
          <a:prstGeom prst="rect">
            <a:avLst/>
          </a:prstGeom>
        </p:spPr>
        <p:txBody>
          <a:bodyPr anchor="b"/>
          <a:lstStyle>
            <a:lvl1pPr>
              <a:defRPr lang="en-US" sz="24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79188"/>
            <a:ext cx="7209527" cy="1273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5116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centré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59187"/>
            <a:ext cx="3816000" cy="655388"/>
          </a:xfrm>
          <a:prstGeom prst="rect">
            <a:avLst/>
          </a:prstGeom>
        </p:spPr>
        <p:txBody>
          <a:bodyPr anchor="b"/>
          <a:lstStyle>
            <a:lvl1pPr>
              <a:defRPr lang="en-US" sz="20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79188"/>
            <a:ext cx="3816000" cy="1273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DC3607CC-26E3-428A-9991-8FF5D167BF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8100" y="552450"/>
            <a:ext cx="3852000" cy="370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1964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centrés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59187"/>
            <a:ext cx="3816000" cy="655388"/>
          </a:xfrm>
          <a:prstGeom prst="rect">
            <a:avLst/>
          </a:prstGeom>
        </p:spPr>
        <p:txBody>
          <a:bodyPr anchor="b"/>
          <a:lstStyle>
            <a:lvl1pPr>
              <a:defRPr lang="en-US" sz="20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79188"/>
            <a:ext cx="3816000" cy="1273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Espace réservé du graphique 8">
            <a:extLst>
              <a:ext uri="{FF2B5EF4-FFF2-40B4-BE49-F238E27FC236}">
                <a16:creationId xmlns:a16="http://schemas.microsoft.com/office/drawing/2014/main" id="{D1DCF4FE-8C32-44DF-A6CA-2B742EFDC22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568100" y="552450"/>
            <a:ext cx="3852000" cy="37084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 graphique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04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9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83" y="330898"/>
            <a:ext cx="2139696" cy="3995928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735932" y="1971674"/>
            <a:ext cx="2321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EA560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MER</a:t>
            </a: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84794" y="1971674"/>
            <a:ext cx="5283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EA560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6" name="Ellipse 5"/>
          <p:cNvSpPr>
            <a:spLocks noChangeAspect="1"/>
          </p:cNvSpPr>
          <p:nvPr userDrawn="1"/>
        </p:nvSpPr>
        <p:spPr>
          <a:xfrm>
            <a:off x="5430182" y="1867165"/>
            <a:ext cx="209017" cy="209017"/>
          </a:xfrm>
          <a:prstGeom prst="ellipse">
            <a:avLst/>
          </a:prstGeom>
          <a:solidFill>
            <a:srgbClr val="EA560D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0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63" y="298700"/>
            <a:ext cx="2139696" cy="3995928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344270" y="2964967"/>
            <a:ext cx="49776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EA560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THANK</a:t>
            </a:r>
            <a:r>
              <a:rPr lang="fr-FR" sz="6600" b="1" baseline="0" dirty="0">
                <a:solidFill>
                  <a:srgbClr val="EA560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Y</a:t>
            </a:r>
            <a:endParaRPr lang="fr-FR" sz="6600" b="1" dirty="0">
              <a:solidFill>
                <a:srgbClr val="EA560D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6094845" y="2982666"/>
            <a:ext cx="5283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EA560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24583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E8492159-8A14-4992-B41B-E525EE484A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9279" y="2440181"/>
            <a:ext cx="5854409" cy="1938938"/>
          </a:xfrm>
          <a:prstGeom prst="rect">
            <a:avLst/>
          </a:prstGeom>
        </p:spPr>
        <p:txBody>
          <a:bodyPr/>
          <a:lstStyle>
            <a:lvl1pPr algn="r"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323C9D3-E708-47A8-9451-369A4ADBB0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9" b="99568" l="1678" r="90940">
                        <a14:foregroundMark x1="43289" y1="14841" x2="43289" y2="14841"/>
                        <a14:foregroundMark x1="35235" y1="5331" x2="35235" y2="5331"/>
                        <a14:foregroundMark x1="37248" y1="2305" x2="37248" y2="2305"/>
                        <a14:foregroundMark x1="1678" y1="16859" x2="1678" y2="16859"/>
                        <a14:foregroundMark x1="91275" y1="50144" x2="91275" y2="50144"/>
                        <a14:foregroundMark x1="35235" y1="95965" x2="35235" y2="95965"/>
                        <a14:foregroundMark x1="25839" y1="99568" x2="25839" y2="99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41" y="882919"/>
            <a:ext cx="1502146" cy="3498281"/>
          </a:xfrm>
          <a:prstGeom prst="rect">
            <a:avLst/>
          </a:prstGeom>
        </p:spPr>
      </p:pic>
      <p:sp>
        <p:nvSpPr>
          <p:cNvPr id="5" name="Espace réservé du texte 26"/>
          <p:cNvSpPr>
            <a:spLocks noGrp="1"/>
          </p:cNvSpPr>
          <p:nvPr>
            <p:ph type="body" sz="quarter" idx="10"/>
          </p:nvPr>
        </p:nvSpPr>
        <p:spPr>
          <a:xfrm>
            <a:off x="7197960" y="1121871"/>
            <a:ext cx="642938" cy="585787"/>
          </a:xfrm>
          <a:prstGeom prst="rect">
            <a:avLst/>
          </a:prstGeom>
        </p:spPr>
        <p:txBody>
          <a:bodyPr anchor="ctr" anchorCtr="0"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18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2820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985234"/>
            <a:ext cx="7886700" cy="35293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9388" indent="-179388">
              <a:buClr>
                <a:srgbClr val="FF5E00"/>
              </a:buClr>
              <a:buFont typeface="Wingdings" panose="05000000000000000000" pitchFamily="2" charset="2"/>
              <a:buChar char="§"/>
              <a:defRPr sz="12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85825" indent="-171450">
              <a:buClr>
                <a:srgbClr val="FF5E00"/>
              </a:buClr>
              <a:buFont typeface="Arial" panose="020B0604020202020204" pitchFamily="34" charset="0"/>
              <a:buChar char="□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27162" indent="-171450">
              <a:buClr>
                <a:srgbClr val="FF5E00"/>
              </a:buClr>
              <a:buFont typeface="Arial" panose="020B0604020202020204" pitchFamily="34" charset="0"/>
              <a:buChar char="−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1050" indent="-171450">
              <a:buFont typeface="Courier New" panose="02070309020205020404" pitchFamily="49" charset="0"/>
              <a:buChar char="o"/>
              <a:defRPr sz="9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628650" y="338932"/>
            <a:ext cx="7886700" cy="491655"/>
          </a:xfrm>
          <a:prstGeom prst="rect">
            <a:avLst/>
          </a:prstGeom>
        </p:spPr>
        <p:txBody>
          <a:bodyPr/>
          <a:lstStyle>
            <a:lvl1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FF10633-471D-47A5-81EF-D7ABDF923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7" y="4584943"/>
            <a:ext cx="741151" cy="463415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DF2F667-FF21-481D-AC44-EEB15177928F}"/>
              </a:ext>
            </a:extLst>
          </p:cNvPr>
          <p:cNvCxnSpPr/>
          <p:nvPr userDrawn="1"/>
        </p:nvCxnSpPr>
        <p:spPr>
          <a:xfrm flipV="1">
            <a:off x="986231" y="4927559"/>
            <a:ext cx="7560000" cy="20267"/>
          </a:xfrm>
          <a:prstGeom prst="line">
            <a:avLst/>
          </a:prstGeom>
          <a:ln>
            <a:solidFill>
              <a:srgbClr val="87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8545513" y="4816475"/>
            <a:ext cx="390525" cy="2317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fld id="{21F0E541-015C-4D14-81CE-F40D464D20D5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8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sur 2 lignes et 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8000"/>
            <a:ext cx="4057650" cy="478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5000"/>
              </a:lnSpc>
              <a:defRPr lang="fr-FR" sz="18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42811"/>
            <a:ext cx="4057650" cy="3451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rgbClr val="FF5E00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rgbClr val="FF5E00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lang="fr-FR" sz="1200" kern="1200" dirty="0" smtClean="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687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ur 2 lignes et contenu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BBFAFDD3-A49E-4461-B1B3-C6DAEB51EF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8100" y="552450"/>
            <a:ext cx="3852000" cy="41547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8000"/>
            <a:ext cx="3816000" cy="440265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2130"/>
            <a:ext cx="3816000" cy="3445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chemeClr val="accent2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sz="1100" b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87487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ur 2 lignes et 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>
            <a:extLst>
              <a:ext uri="{FF2B5EF4-FFF2-40B4-BE49-F238E27FC236}">
                <a16:creationId xmlns:a16="http://schemas.microsoft.com/office/drawing/2014/main" id="{7B592B45-6B76-404D-A303-24785A9550B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568100" y="552450"/>
            <a:ext cx="3852000" cy="4206294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 graphique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2450"/>
            <a:ext cx="3816000" cy="446704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175"/>
            <a:ext cx="3816000" cy="35545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rgbClr val="FF5E00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rgbClr val="FF5E00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sz="1100" b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0490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ur une ligne et 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37750"/>
            <a:ext cx="3816000" cy="475656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68648C-6BEF-4D87-B007-43CBE821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33341"/>
            <a:ext cx="3816000" cy="35932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rgbClr val="FF5E00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rgbClr val="FF5E00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sz="1100" b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05419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ur une ligne et contenu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2450"/>
            <a:ext cx="3816000" cy="483394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68648C-6BEF-4D87-B007-43CBE821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4425"/>
            <a:ext cx="3816000" cy="36443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rgbClr val="FF5E00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rgbClr val="FF5E00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sz="1200" b="1">
                <a:solidFill>
                  <a:srgbClr val="737373"/>
                </a:solidFill>
              </a:defRPr>
            </a:lvl4pPr>
            <a:lvl5pPr marL="0" indent="0">
              <a:lnSpc>
                <a:spcPct val="90000"/>
              </a:lnSpc>
              <a:buNone/>
              <a:defRPr sz="1200">
                <a:solidFill>
                  <a:srgbClr val="737373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3B7998CF-BB9A-46E1-855D-D2BB2BC9B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8100" y="552450"/>
            <a:ext cx="3852000" cy="4206294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4634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ur une ligne et 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568100" y="552449"/>
            <a:ext cx="3852000" cy="421273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 graphique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2448"/>
            <a:ext cx="3816000" cy="419551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68648C-6BEF-4D87-B007-43CBE821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2987"/>
            <a:ext cx="3816000" cy="37221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rgbClr val="FF5E00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rgbClr val="FF5E00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sz="1200" b="1">
                <a:solidFill>
                  <a:srgbClr val="737373"/>
                </a:solidFill>
              </a:defRPr>
            </a:lvl4pPr>
            <a:lvl5pPr marL="0" indent="0">
              <a:lnSpc>
                <a:spcPct val="90000"/>
              </a:lnSpc>
              <a:buNone/>
              <a:defRPr sz="1200">
                <a:solidFill>
                  <a:srgbClr val="737373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5714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FF10633-471D-47A5-81EF-D7ABDF9230B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7" y="4584943"/>
            <a:ext cx="741151" cy="463415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F2F667-FF21-481D-AC44-EEB15177928F}"/>
              </a:ext>
            </a:extLst>
          </p:cNvPr>
          <p:cNvCxnSpPr/>
          <p:nvPr userDrawn="1"/>
        </p:nvCxnSpPr>
        <p:spPr>
          <a:xfrm flipV="1">
            <a:off x="986231" y="4927559"/>
            <a:ext cx="7560000" cy="20267"/>
          </a:xfrm>
          <a:prstGeom prst="line">
            <a:avLst/>
          </a:prstGeom>
          <a:ln>
            <a:solidFill>
              <a:srgbClr val="87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11"/>
          <p:cNvSpPr txBox="1">
            <a:spLocks/>
          </p:cNvSpPr>
          <p:nvPr userDrawn="1"/>
        </p:nvSpPr>
        <p:spPr>
          <a:xfrm>
            <a:off x="8545513" y="4816475"/>
            <a:ext cx="390525" cy="231775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800" kern="1200">
                <a:solidFill>
                  <a:srgbClr val="EA560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F0E541-015C-4D14-81CE-F40D464D20D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484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83" r:id="rId3"/>
    <p:sldLayoutId id="2147483662" r:id="rId4"/>
    <p:sldLayoutId id="2147483675" r:id="rId5"/>
    <p:sldLayoutId id="2147483677" r:id="rId6"/>
    <p:sldLayoutId id="2147483673" r:id="rId7"/>
    <p:sldLayoutId id="2147483676" r:id="rId8"/>
    <p:sldLayoutId id="2147483678" r:id="rId9"/>
    <p:sldLayoutId id="2147483691" r:id="rId10"/>
    <p:sldLayoutId id="2147483692" r:id="rId11"/>
    <p:sldLayoutId id="2147483674" r:id="rId12"/>
    <p:sldLayoutId id="2147483679" r:id="rId13"/>
    <p:sldLayoutId id="2147483680" r:id="rId14"/>
    <p:sldLayoutId id="2147483690" r:id="rId15"/>
    <p:sldLayoutId id="2147483689" r:id="rId16"/>
    <p:sldLayoutId id="2147483693" r:id="rId17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2954789" y="49617"/>
            <a:ext cx="1834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Cours MER-2022/2023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26758" y="2068529"/>
            <a:ext cx="22912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hangingPunct="1"/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Prise en charge des Seins Seuls avec l’option Robustesse</a:t>
            </a:r>
            <a:endParaRPr lang="fr-FR" sz="2800" b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55618"/>
            <a:ext cx="4153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3- Création d’un structure « </a:t>
            </a:r>
            <a:r>
              <a:rPr lang="fr-FR" i="1" dirty="0" err="1">
                <a:solidFill>
                  <a:srgbClr val="FF6600"/>
                </a:solidFill>
              </a:rPr>
              <a:t>Corrdensité</a:t>
            </a:r>
            <a:r>
              <a:rPr lang="fr-FR" i="1" dirty="0">
                <a:solidFill>
                  <a:srgbClr val="FF6600"/>
                </a:solidFill>
              </a:rPr>
              <a:t>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9215" y="1189309"/>
            <a:ext cx="670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Uniquement sur les </a:t>
            </a:r>
            <a:r>
              <a:rPr lang="fr-FR" b="1" dirty="0"/>
              <a:t>sur les CT SOM COMBI LAT0,79 ANT1,28_CTDOSI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709" t="9943" r="-709"/>
          <a:stretch/>
        </p:blipFill>
        <p:spPr>
          <a:xfrm>
            <a:off x="342899" y="2057862"/>
            <a:ext cx="3560228" cy="232306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048489" y="2137781"/>
            <a:ext cx="481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1.Copie du CTV Sein/Paroi du </a:t>
            </a:r>
            <a:r>
              <a:rPr lang="fr-FR" sz="1400" dirty="0" err="1"/>
              <a:t>CTDosi</a:t>
            </a:r>
            <a:r>
              <a:rPr lang="fr-FR" sz="1400" dirty="0"/>
              <a:t> vers le CT Déformé=CTVSD</a:t>
            </a:r>
          </a:p>
          <a:p>
            <a:r>
              <a:rPr lang="fr-FR" sz="1400" dirty="0"/>
              <a:t>2.Sur le CT Déformé: </a:t>
            </a:r>
            <a:r>
              <a:rPr lang="fr-FR" sz="1400" dirty="0" err="1"/>
              <a:t>Corrdensité</a:t>
            </a:r>
            <a:r>
              <a:rPr lang="fr-FR" sz="1400" dirty="0"/>
              <a:t> = CTVSD-</a:t>
            </a:r>
            <a:r>
              <a:rPr lang="fr-FR" sz="1400" dirty="0" err="1"/>
              <a:t>CTVSein</a:t>
            </a:r>
            <a:r>
              <a:rPr lang="fr-FR" sz="1400" dirty="0"/>
              <a:t>/</a:t>
            </a:r>
            <a:r>
              <a:rPr lang="fr-FR" sz="1400" dirty="0" err="1"/>
              <a:t>ParoiG</a:t>
            </a:r>
            <a:r>
              <a:rPr lang="fr-FR" sz="1400" dirty="0"/>
              <a:t>/D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23" y="2749791"/>
            <a:ext cx="1951997" cy="116703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16569" y="1558641"/>
            <a:ext cx="798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Correction de la déformation des côtes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120816" y="400561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3.Density </a:t>
            </a:r>
            <a:r>
              <a:rPr lang="fr-FR" sz="1400" dirty="0" err="1"/>
              <a:t>override</a:t>
            </a:r>
            <a:r>
              <a:rPr lang="fr-FR" sz="1400" dirty="0" err="1">
                <a:sym typeface="Wingdings" panose="05000000000000000000" pitchFamily="2" charset="2"/>
              </a:rPr>
              <a:t></a:t>
            </a:r>
            <a:r>
              <a:rPr lang="fr-FR" sz="1400" dirty="0" err="1"/>
              <a:t>Adipose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925052" y="-32096"/>
            <a:ext cx="5991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Préparation du dossier par Scripts </a:t>
            </a:r>
            <a:endParaRPr lang="fr-FR" dirty="0">
              <a:solidFill>
                <a:srgbClr val="87B5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1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26" y="1942554"/>
            <a:ext cx="4034903" cy="26382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79215" y="707492"/>
            <a:ext cx="3831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i="1" dirty="0">
                <a:solidFill>
                  <a:srgbClr val="FF6600"/>
                </a:solidFill>
              </a:rPr>
              <a:t>4-Création d’un structure « </a:t>
            </a:r>
            <a:r>
              <a:rPr lang="fr-FR" i="1" dirty="0" err="1">
                <a:solidFill>
                  <a:srgbClr val="FF6600"/>
                </a:solidFill>
              </a:rPr>
              <a:t>extCBCT</a:t>
            </a:r>
            <a:r>
              <a:rPr lang="fr-FR" i="1" dirty="0">
                <a:solidFill>
                  <a:srgbClr val="FF6600"/>
                </a:solidFill>
              </a:rPr>
              <a:t> »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20315" y="1076824"/>
            <a:ext cx="2677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Créée sur le </a:t>
            </a:r>
            <a:r>
              <a:rPr lang="fr-FR" b="1" dirty="0"/>
              <a:t>CT DOSI</a:t>
            </a:r>
          </a:p>
          <a:p>
            <a:r>
              <a:rPr lang="fr-FR" b="1" dirty="0"/>
              <a:t>Aide au repositionnement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47121" y="4580760"/>
            <a:ext cx="7463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ExtCBCT</a:t>
            </a:r>
            <a:r>
              <a:rPr lang="fr-FR" sz="1400" dirty="0"/>
              <a:t>= Union </a:t>
            </a:r>
            <a:r>
              <a:rPr lang="fr-FR" sz="1400" dirty="0" err="1"/>
              <a:t>External</a:t>
            </a:r>
            <a:r>
              <a:rPr lang="fr-FR" sz="1400" dirty="0"/>
              <a:t> (SOM ANT_CTDOSI,    SOM LAT _CTDOSI,   CT DOSI)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925052" y="-32096"/>
            <a:ext cx="5991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Préparation du dossier par Scripts </a:t>
            </a:r>
            <a:endParaRPr lang="fr-FR" dirty="0">
              <a:solidFill>
                <a:srgbClr val="87B5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5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925052" y="-32096"/>
            <a:ext cx="5991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Préparation du dossier par Scripts 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1376" y="955326"/>
            <a:ext cx="402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4- Validation de la préparation du dossier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376" y="1505021"/>
            <a:ext cx="9005640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Vérification des 3 CT déformés</a:t>
            </a:r>
          </a:p>
          <a:p>
            <a:endParaRPr lang="fr-F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Vérification des CTV et PTV sur les CT déformés:</a:t>
            </a:r>
          </a:p>
          <a:p>
            <a:pPr lvl="1"/>
            <a:r>
              <a:rPr lang="fr-FR" sz="1600" dirty="0"/>
              <a:t>- Pas de translation du/des </a:t>
            </a:r>
            <a:r>
              <a:rPr lang="fr-FR" sz="1600" dirty="0" err="1"/>
              <a:t>Boost</a:t>
            </a:r>
            <a:r>
              <a:rPr lang="fr-FR" sz="1600" dirty="0"/>
              <a:t> (</a:t>
            </a:r>
            <a:r>
              <a:rPr lang="fr-FR" sz="1600" dirty="0" err="1"/>
              <a:t>Geométrie</a:t>
            </a:r>
            <a:r>
              <a:rPr lang="fr-FR" sz="1600" dirty="0"/>
              <a:t> </a:t>
            </a:r>
            <a:r>
              <a:rPr lang="fr-FR" sz="1600" dirty="0" err="1"/>
              <a:t>Boost</a:t>
            </a:r>
            <a:r>
              <a:rPr lang="fr-FR" sz="1600" dirty="0"/>
              <a:t> </a:t>
            </a:r>
            <a:r>
              <a:rPr lang="fr-FR" sz="1600" dirty="0" err="1"/>
              <a:t>surCT</a:t>
            </a:r>
            <a:r>
              <a:rPr lang="fr-FR" sz="1600" dirty="0"/>
              <a:t> </a:t>
            </a:r>
            <a:r>
              <a:rPr lang="fr-FR" sz="1600" dirty="0" err="1"/>
              <a:t>Dosi</a:t>
            </a:r>
            <a:r>
              <a:rPr lang="fr-FR" sz="1600" dirty="0"/>
              <a:t>= </a:t>
            </a:r>
            <a:r>
              <a:rPr lang="fr-FR" sz="1600" dirty="0" err="1"/>
              <a:t>Geométrie</a:t>
            </a:r>
            <a:r>
              <a:rPr lang="fr-FR" sz="1600" dirty="0"/>
              <a:t> </a:t>
            </a:r>
            <a:r>
              <a:rPr lang="fr-FR" sz="1600" dirty="0" err="1"/>
              <a:t>Boost</a:t>
            </a:r>
            <a:r>
              <a:rPr lang="fr-FR" sz="1600" dirty="0"/>
              <a:t> sur CT déformés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Vérifier la structure </a:t>
            </a:r>
            <a:r>
              <a:rPr lang="fr-FR" dirty="0" err="1"/>
              <a:t>Corrdensité</a:t>
            </a:r>
            <a:r>
              <a:rPr lang="fr-FR" dirty="0"/>
              <a:t> sur le CT SOM COMBI LATXX ANTXX</a:t>
            </a:r>
          </a:p>
          <a:p>
            <a:endParaRPr lang="fr-F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Vérifier la structure </a:t>
            </a:r>
            <a:r>
              <a:rPr lang="fr-FR" dirty="0" err="1"/>
              <a:t>ExtCBCT</a:t>
            </a:r>
            <a:r>
              <a:rPr lang="fr-FR" dirty="0"/>
              <a:t> sur le CT </a:t>
            </a:r>
            <a:r>
              <a:rPr lang="fr-FR" dirty="0" err="1"/>
              <a:t>Dosi</a:t>
            </a:r>
            <a:endParaRPr lang="fr-FR" dirty="0"/>
          </a:p>
          <a:p>
            <a:endParaRPr lang="fr-F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Approbation des structures sur les 3 CT Déformés</a:t>
            </a:r>
          </a:p>
        </p:txBody>
      </p:sp>
    </p:spTree>
    <p:extLst>
      <p:ext uri="{BB962C8B-B14F-4D97-AF65-F5344CB8AC3E}">
        <p14:creationId xmlns:p14="http://schemas.microsoft.com/office/powerpoint/2010/main" val="55133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495174" y="0"/>
            <a:ext cx="214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Dosimétrie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43" y="861534"/>
            <a:ext cx="4204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1-Chargement des volumes d’optimisations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46647" y="1433676"/>
            <a:ext cx="649705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Optimisation sans Ring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Chargement des volumes d’aide:</a:t>
            </a:r>
          </a:p>
          <a:p>
            <a:r>
              <a:rPr lang="fr-FR" dirty="0"/>
              <a:t>		Sein D </a:t>
            </a:r>
            <a:r>
              <a:rPr lang="fr-FR" i="1" dirty="0"/>
              <a:t>Seul</a:t>
            </a:r>
            <a:r>
              <a:rPr lang="fr-FR" dirty="0"/>
              <a:t> (complément VMAT)</a:t>
            </a:r>
          </a:p>
          <a:p>
            <a:r>
              <a:rPr lang="fr-FR" dirty="0"/>
              <a:t>		Sein G </a:t>
            </a:r>
            <a:r>
              <a:rPr lang="fr-FR" i="1" dirty="0"/>
              <a:t>Seul</a:t>
            </a:r>
            <a:r>
              <a:rPr lang="fr-FR" dirty="0"/>
              <a:t> (complément VMAT)</a:t>
            </a:r>
          </a:p>
          <a:p>
            <a:endParaRPr lang="fr-FR" sz="900" dirty="0"/>
          </a:p>
        </p:txBody>
      </p:sp>
      <p:sp>
        <p:nvSpPr>
          <p:cNvPr id="7" name="ZoneTexte 6"/>
          <p:cNvSpPr txBox="1"/>
          <p:nvPr/>
        </p:nvSpPr>
        <p:spPr>
          <a:xfrm>
            <a:off x="150394" y="3458850"/>
            <a:ext cx="871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les volumes d’aide pour le seins complet car ces « template » seront utilisés prochainement pour l’optimisation des Seins Complet sans les Ring</a:t>
            </a:r>
          </a:p>
        </p:txBody>
      </p:sp>
    </p:spTree>
    <p:extLst>
      <p:ext uri="{BB962C8B-B14F-4D97-AF65-F5344CB8AC3E}">
        <p14:creationId xmlns:p14="http://schemas.microsoft.com/office/powerpoint/2010/main" val="183556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32" y="1941514"/>
            <a:ext cx="1800225" cy="904875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457249" y="1379795"/>
            <a:ext cx="113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Sein Seul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294601" y="1368592"/>
            <a:ext cx="16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Sein Seul BI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161488" y="1376730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Sein Complet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061976" y="1358149"/>
            <a:ext cx="184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Sein Complet BI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3125732" y="3764886"/>
            <a:ext cx="1828800" cy="891551"/>
            <a:chOff x="2663518" y="3976796"/>
            <a:chExt cx="1828800" cy="891551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3"/>
            <a:srcRect t="66241"/>
            <a:stretch/>
          </p:blipFill>
          <p:spPr>
            <a:xfrm>
              <a:off x="2663518" y="4210161"/>
              <a:ext cx="1676400" cy="225090"/>
            </a:xfrm>
            <a:prstGeom prst="rect">
              <a:avLst/>
            </a:prstGeom>
          </p:spPr>
        </p:pic>
        <p:grpSp>
          <p:nvGrpSpPr>
            <p:cNvPr id="34" name="Groupe 33"/>
            <p:cNvGrpSpPr/>
            <p:nvPr/>
          </p:nvGrpSpPr>
          <p:grpSpPr>
            <a:xfrm>
              <a:off x="2663518" y="3976796"/>
              <a:ext cx="1828800" cy="891551"/>
              <a:chOff x="2663518" y="3943461"/>
              <a:chExt cx="1828800" cy="891551"/>
            </a:xfrm>
          </p:grpSpPr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3518" y="4387337"/>
                <a:ext cx="1828800" cy="447675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3518" y="3943461"/>
                <a:ext cx="1676400" cy="266700"/>
              </a:xfrm>
              <a:prstGeom prst="rect">
                <a:avLst/>
              </a:prstGeom>
            </p:spPr>
          </p:pic>
        </p:grpSp>
      </p:grpSp>
      <p:pic>
        <p:nvPicPr>
          <p:cNvPr id="36" name="Imag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83" y="3407642"/>
            <a:ext cx="1266909" cy="1296033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342" y="3764886"/>
            <a:ext cx="1495425" cy="914400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 rotWithShape="1">
          <a:blip r:embed="rId2"/>
          <a:srcRect t="49547"/>
          <a:stretch/>
        </p:blipFill>
        <p:spPr>
          <a:xfrm>
            <a:off x="1091628" y="2360188"/>
            <a:ext cx="1800225" cy="456537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804" y="1829736"/>
            <a:ext cx="1312388" cy="1282218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961" y="1893889"/>
            <a:ext cx="1409700" cy="952500"/>
          </a:xfrm>
          <a:prstGeom prst="rect">
            <a:avLst/>
          </a:prstGeom>
        </p:spPr>
      </p:pic>
      <p:cxnSp>
        <p:nvCxnSpPr>
          <p:cNvPr id="43" name="Connecteur droit 42"/>
          <p:cNvCxnSpPr/>
          <p:nvPr/>
        </p:nvCxnSpPr>
        <p:spPr>
          <a:xfrm flipH="1">
            <a:off x="3013912" y="1368592"/>
            <a:ext cx="1521" cy="3534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5071312" y="1358149"/>
            <a:ext cx="18142" cy="361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7061976" y="1376730"/>
            <a:ext cx="17585" cy="352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flipV="1">
            <a:off x="403059" y="1745444"/>
            <a:ext cx="8468755" cy="37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V="1">
            <a:off x="525380" y="3221798"/>
            <a:ext cx="8468755" cy="37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102268" y="4432598"/>
            <a:ext cx="854243" cy="626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39" y="4208761"/>
            <a:ext cx="1828800" cy="447675"/>
          </a:xfrm>
          <a:prstGeom prst="rect">
            <a:avLst/>
          </a:prstGeom>
        </p:spPr>
      </p:pic>
      <p:cxnSp>
        <p:nvCxnSpPr>
          <p:cNvPr id="52" name="Connecteur droit 51"/>
          <p:cNvCxnSpPr/>
          <p:nvPr/>
        </p:nvCxnSpPr>
        <p:spPr>
          <a:xfrm flipH="1">
            <a:off x="932450" y="1368592"/>
            <a:ext cx="15038" cy="3600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V="1">
            <a:off x="525380" y="4814718"/>
            <a:ext cx="8468755" cy="18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-11" y="2298946"/>
            <a:ext cx="11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Gauche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0" y="3865813"/>
            <a:ext cx="11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Droite</a:t>
            </a:r>
          </a:p>
        </p:txBody>
      </p:sp>
      <p:sp>
        <p:nvSpPr>
          <p:cNvPr id="3" name="Parenthèse ouvrante 2"/>
          <p:cNvSpPr/>
          <p:nvPr/>
        </p:nvSpPr>
        <p:spPr>
          <a:xfrm>
            <a:off x="5071312" y="1358149"/>
            <a:ext cx="685799" cy="3544719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Parenthèse ouvrante 30"/>
          <p:cNvSpPr/>
          <p:nvPr/>
        </p:nvSpPr>
        <p:spPr>
          <a:xfrm flipH="1">
            <a:off x="8231450" y="1376730"/>
            <a:ext cx="678754" cy="3526138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3495174" y="0"/>
            <a:ext cx="214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Dosimétrie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2268" y="741403"/>
            <a:ext cx="4204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1-Chargement des volumes d’optimisations</a:t>
            </a:r>
          </a:p>
        </p:txBody>
      </p:sp>
    </p:spTree>
    <p:extLst>
      <p:ext uri="{BB962C8B-B14F-4D97-AF65-F5344CB8AC3E}">
        <p14:creationId xmlns:p14="http://schemas.microsoft.com/office/powerpoint/2010/main" val="37208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6" y="1069905"/>
            <a:ext cx="4510594" cy="26334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-658" t="-2688" r="658" b="53800"/>
          <a:stretch/>
        </p:blipFill>
        <p:spPr>
          <a:xfrm>
            <a:off x="5553575" y="1242898"/>
            <a:ext cx="1828800" cy="21886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495174" y="0"/>
            <a:ext cx="214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Dosimétrie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2674"/>
            <a:ext cx="4204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1-Chargement des volumes d’optimisations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6885" y="3940342"/>
            <a:ext cx="86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Les « PTV </a:t>
            </a:r>
            <a:r>
              <a:rPr lang="fr-FR" i="1" dirty="0" err="1"/>
              <a:t>Opt</a:t>
            </a:r>
            <a:r>
              <a:rPr lang="fr-FR" i="1" dirty="0"/>
              <a:t> » doivent être « updater » sur tous les </a:t>
            </a:r>
            <a:r>
              <a:rPr lang="fr-FR" i="1" dirty="0" err="1"/>
              <a:t>scenarii</a:t>
            </a:r>
            <a:r>
              <a:rPr lang="fr-FR" i="1" dirty="0" err="1">
                <a:sym typeface="Wingdings" panose="05000000000000000000" pitchFamily="2" charset="2"/>
              </a:rPr>
              <a:t></a:t>
            </a:r>
            <a:r>
              <a:rPr lang="fr-FR" i="1" dirty="0" err="1"/>
              <a:t>utiliser</a:t>
            </a:r>
            <a:r>
              <a:rPr lang="fr-FR" i="1" dirty="0"/>
              <a:t> la fonction « Update » via les propriétés de la structure (update automatique sur tous les CT)</a:t>
            </a:r>
          </a:p>
        </p:txBody>
      </p:sp>
    </p:spTree>
    <p:extLst>
      <p:ext uri="{BB962C8B-B14F-4D97-AF65-F5344CB8AC3E}">
        <p14:creationId xmlns:p14="http://schemas.microsoft.com/office/powerpoint/2010/main" val="55261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590" y="843487"/>
            <a:ext cx="281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2-Chargement des faisceaux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96302" y="1149712"/>
            <a:ext cx="814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 Arcs même balistique que pour les seins Complets</a:t>
            </a:r>
          </a:p>
          <a:p>
            <a:r>
              <a:rPr lang="fr-FR" dirty="0"/>
              <a:t>Ajuster au mieux la position de l’</a:t>
            </a:r>
            <a:r>
              <a:rPr lang="fr-FR" dirty="0" err="1"/>
              <a:t>isocentre</a:t>
            </a:r>
            <a:r>
              <a:rPr lang="fr-FR" dirty="0"/>
              <a:t> en tenant compte de la structure Anneau 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801" y="2024680"/>
            <a:ext cx="537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3-Chargement des template d ’objectif et de contraintes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160053" y="2704930"/>
            <a:ext cx="18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Sein/Paroi Seul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33338" y="2735913"/>
            <a:ext cx="16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Sein Seul BI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035054" y="2739155"/>
            <a:ext cx="19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Sein/Paroi Complet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100713" y="2725470"/>
            <a:ext cx="184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Sein Complet BI</a:t>
            </a:r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576484" y="3147295"/>
            <a:ext cx="8483792" cy="30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934146" y="2744051"/>
            <a:ext cx="10333" cy="158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0" y="3267060"/>
            <a:ext cx="11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Gauche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1104" y="3815565"/>
            <a:ext cx="11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Droite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17019" y="3250507"/>
            <a:ext cx="1067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SEING BI SEUL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92432" y="3838944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SEIND BI SEUL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84057" y="3238672"/>
            <a:ext cx="1302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SEING SEUL 50Gy</a:t>
            </a:r>
          </a:p>
          <a:p>
            <a:r>
              <a:rPr lang="fr-FR" sz="1200" dirty="0"/>
              <a:t>SEING  SEUL 40Gy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90143" y="3873135"/>
            <a:ext cx="995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SEING+GG BI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08223" y="3252248"/>
            <a:ext cx="995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SEING+GG BI</a:t>
            </a:r>
            <a:endParaRPr lang="fr-FR" sz="1200" dirty="0"/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586552" y="3697590"/>
            <a:ext cx="8468755" cy="37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576484" y="4307745"/>
            <a:ext cx="8468755" cy="18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2979188" y="2704930"/>
            <a:ext cx="0" cy="1602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5032172" y="2725470"/>
            <a:ext cx="13707" cy="1643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6940705" y="2715027"/>
            <a:ext cx="5661" cy="1654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3495174" y="0"/>
            <a:ext cx="214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Dosimétrie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27" name="Parenthèse ouvrante 26"/>
          <p:cNvSpPr/>
          <p:nvPr/>
        </p:nvSpPr>
        <p:spPr>
          <a:xfrm>
            <a:off x="5039025" y="2624640"/>
            <a:ext cx="920589" cy="1806963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Parenthèse ouvrante 27"/>
          <p:cNvSpPr/>
          <p:nvPr/>
        </p:nvSpPr>
        <p:spPr>
          <a:xfrm flipH="1">
            <a:off x="8019710" y="2644585"/>
            <a:ext cx="864442" cy="1765842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5230727" y="3177474"/>
            <a:ext cx="1298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SEIND + GG  50Gy</a:t>
            </a:r>
          </a:p>
          <a:p>
            <a:r>
              <a:rPr lang="de-DE" sz="1200" dirty="0"/>
              <a:t>SEIND + GG  40Gy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245426" y="3738620"/>
            <a:ext cx="130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SEING + GG  50Gy</a:t>
            </a:r>
          </a:p>
          <a:p>
            <a:r>
              <a:rPr lang="de-DE" sz="1200" dirty="0"/>
              <a:t>SEING + GG  40Gy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87030" y="3769267"/>
            <a:ext cx="1264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SEIND SEUL 50Gy</a:t>
            </a:r>
          </a:p>
          <a:p>
            <a:r>
              <a:rPr lang="fr-FR" sz="1200" dirty="0"/>
              <a:t>SEIND SEUL 40Gy</a:t>
            </a:r>
          </a:p>
        </p:txBody>
      </p:sp>
    </p:spTree>
    <p:extLst>
      <p:ext uri="{BB962C8B-B14F-4D97-AF65-F5344CB8AC3E}">
        <p14:creationId xmlns:p14="http://schemas.microsoft.com/office/powerpoint/2010/main" val="42052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3" y="1062629"/>
            <a:ext cx="6696075" cy="384650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368842" y="-53396"/>
            <a:ext cx="214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Dosimétrie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53" y="584775"/>
            <a:ext cx="537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3-Chargement des template d’objectifs et de contraintes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099144" y="1256607"/>
            <a:ext cx="113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Sein Seul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295" y="1486044"/>
            <a:ext cx="6106537" cy="210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51183" y="4698725"/>
            <a:ext cx="6106537" cy="210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37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85" y="1067899"/>
            <a:ext cx="5911516" cy="373127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368842" y="-53396"/>
            <a:ext cx="214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Dosimétrie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53" y="671779"/>
            <a:ext cx="537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3-Chargement des template d ’objectif et de contraintes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183364" y="694619"/>
            <a:ext cx="19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Sein Seul BI</a:t>
            </a:r>
          </a:p>
        </p:txBody>
      </p:sp>
      <p:sp>
        <p:nvSpPr>
          <p:cNvPr id="9" name="Rectangle 8"/>
          <p:cNvSpPr/>
          <p:nvPr/>
        </p:nvSpPr>
        <p:spPr>
          <a:xfrm>
            <a:off x="1359315" y="1446205"/>
            <a:ext cx="5899485" cy="400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359316" y="4439652"/>
            <a:ext cx="5899484" cy="35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5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68842" y="-53396"/>
            <a:ext cx="214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Dosimétrie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153" y="671779"/>
            <a:ext cx="1614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4-Clinical Goals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082840" y="1269711"/>
            <a:ext cx="57330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Sein </a:t>
            </a:r>
            <a:r>
              <a:rPr lang="fr-FR" dirty="0" err="1"/>
              <a:t>Controlatéral</a:t>
            </a:r>
            <a:r>
              <a:rPr lang="fr-FR" dirty="0" err="1">
                <a:sym typeface="Wingdings" panose="05000000000000000000" pitchFamily="2" charset="2"/>
              </a:rPr>
              <a:t>Dmean</a:t>
            </a:r>
            <a:r>
              <a:rPr lang="fr-FR" dirty="0">
                <a:sym typeface="Wingdings" panose="05000000000000000000" pitchFamily="2" charset="2"/>
              </a:rPr>
              <a:t>&lt;</a:t>
            </a:r>
            <a:r>
              <a:rPr lang="fr-FR" dirty="0"/>
              <a:t>1Gy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Poumon </a:t>
            </a:r>
            <a:r>
              <a:rPr lang="fr-FR" dirty="0" err="1"/>
              <a:t>Controlatéral</a:t>
            </a:r>
            <a:r>
              <a:rPr lang="fr-FR" dirty="0" err="1">
                <a:sym typeface="Wingdings" panose="05000000000000000000" pitchFamily="2" charset="2"/>
              </a:rPr>
              <a:t>Dmean</a:t>
            </a:r>
            <a:r>
              <a:rPr lang="fr-FR" dirty="0">
                <a:sym typeface="Wingdings" panose="05000000000000000000" pitchFamily="2" charset="2"/>
              </a:rPr>
              <a:t>&lt;1Gy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Poumon IpsilatéralV20&lt;20%(15% si possible)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Cœur	</a:t>
            </a:r>
            <a:r>
              <a:rPr lang="fr-FR" dirty="0" err="1">
                <a:sym typeface="Wingdings" panose="05000000000000000000" pitchFamily="2" charset="2"/>
              </a:rPr>
              <a:t>Dmean</a:t>
            </a:r>
            <a:r>
              <a:rPr lang="fr-FR" dirty="0">
                <a:sym typeface="Wingdings" panose="05000000000000000000" pitchFamily="2" charset="2"/>
              </a:rPr>
              <a:t>&lt;3Gy </a:t>
            </a:r>
            <a:r>
              <a:rPr lang="fr-FR" dirty="0" err="1">
                <a:sym typeface="Wingdings" panose="05000000000000000000" pitchFamily="2" charset="2"/>
              </a:rPr>
              <a:t>SeinG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	 	</a:t>
            </a:r>
            <a:r>
              <a:rPr lang="fr-FR" dirty="0" err="1">
                <a:sym typeface="Wingdings" panose="05000000000000000000" pitchFamily="2" charset="2"/>
              </a:rPr>
              <a:t>Dmean</a:t>
            </a:r>
            <a:r>
              <a:rPr lang="fr-FR" dirty="0">
                <a:sym typeface="Wingdings" panose="05000000000000000000" pitchFamily="2" charset="2"/>
              </a:rPr>
              <a:t>&lt;1Gy </a:t>
            </a:r>
            <a:r>
              <a:rPr lang="fr-FR" dirty="0" err="1">
                <a:sym typeface="Wingdings" panose="05000000000000000000" pitchFamily="2" charset="2"/>
              </a:rPr>
              <a:t>SeinD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144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340143" y="0"/>
            <a:ext cx="4578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 Méthode de Robustesse 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690" y="1024803"/>
            <a:ext cx="9114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Création de CT déformés par </a:t>
            </a:r>
            <a:r>
              <a:rPr lang="fr-FR" sz="1600" b="1" i="1" u="sng" dirty="0"/>
              <a:t>translation</a:t>
            </a:r>
            <a:r>
              <a:rPr lang="fr-FR" sz="1600" b="1" i="1" u="sng" dirty="0">
                <a:solidFill>
                  <a:srgbClr val="FF0000"/>
                </a:solidFill>
              </a:rPr>
              <a:t>*</a:t>
            </a:r>
            <a:r>
              <a:rPr lang="fr-FR" sz="1600" dirty="0"/>
              <a:t> d’une structure, ici le CTV Sein/Paroi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606715" y="3571959"/>
            <a:ext cx="2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Un CT déformé = 1 scenario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901489" y="4678322"/>
            <a:ext cx="317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rgbClr val="FF0000"/>
                </a:solidFill>
              </a:rPr>
              <a:t>*pas de déformation du CTV Sein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9597" y="3772322"/>
            <a:ext cx="9054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Utilisation d’une licence déformable:</a:t>
            </a:r>
          </a:p>
          <a:p>
            <a:r>
              <a:rPr lang="fr-FR" sz="1600" dirty="0"/>
              <a:t>La translation du CTV génère une grille de déformation appliquée au </a:t>
            </a:r>
            <a:r>
              <a:rPr lang="fr-FR" sz="1600" dirty="0" err="1"/>
              <a:t>CT_Dosi</a:t>
            </a:r>
            <a:r>
              <a:rPr lang="fr-FR" sz="1600" dirty="0"/>
              <a:t> pour créer les différents scenarios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2"/>
          <a:srcRect t="16596" r="29778" b="15634"/>
          <a:stretch/>
        </p:blipFill>
        <p:spPr>
          <a:xfrm>
            <a:off x="1221205" y="1463538"/>
            <a:ext cx="3248527" cy="212601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/>
          <a:srcRect t="10269"/>
          <a:stretch/>
        </p:blipFill>
        <p:spPr>
          <a:xfrm>
            <a:off x="4751584" y="1481128"/>
            <a:ext cx="3166084" cy="209083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9597" y="620123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FF6600"/>
                </a:solidFill>
              </a:rPr>
              <a:t>Utilisation de l’option « </a:t>
            </a:r>
            <a:r>
              <a:rPr lang="fr-FR" u="sng" dirty="0" err="1">
                <a:solidFill>
                  <a:srgbClr val="FF6600"/>
                </a:solidFill>
              </a:rPr>
              <a:t>Organ</a:t>
            </a:r>
            <a:r>
              <a:rPr lang="fr-FR" u="sng" dirty="0">
                <a:solidFill>
                  <a:srgbClr val="FF6600"/>
                </a:solidFill>
              </a:rPr>
              <a:t> motion »: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000" y="234490"/>
            <a:ext cx="928299" cy="9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0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53" y="671779"/>
            <a:ext cx="1581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5-Optimisation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368842" y="-53396"/>
            <a:ext cx="214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Dosimétrie</a:t>
            </a:r>
            <a:endParaRPr lang="fr-FR" dirty="0">
              <a:solidFill>
                <a:srgbClr val="87B5CE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20" y="1351421"/>
            <a:ext cx="4978597" cy="36618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-752" t="580" r="752" b="36383"/>
          <a:stretch/>
        </p:blipFill>
        <p:spPr>
          <a:xfrm>
            <a:off x="6343651" y="427246"/>
            <a:ext cx="800100" cy="65446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 rot="5400000">
            <a:off x="6530140" y="965227"/>
            <a:ext cx="3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10552" y="1448893"/>
            <a:ext cx="398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Optimisation sur 3 scenarii (CT déformés) supplémentaires</a:t>
            </a:r>
          </a:p>
          <a:p>
            <a:r>
              <a:rPr lang="fr-FR" sz="1600" dirty="0">
                <a:sym typeface="Wingdings" panose="05000000000000000000" pitchFamily="2" charset="2"/>
              </a:rPr>
              <a:t>essai avec 1 seul scenario (COMBI) pour diminuer le temps de calcul mais non concluant 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210552" y="3025942"/>
            <a:ext cx="34650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Lancer 2x 40 itération avant de débuter la planification</a:t>
            </a:r>
          </a:p>
          <a:p>
            <a:endParaRPr lang="fr-FR" sz="1600" dirty="0"/>
          </a:p>
          <a:p>
            <a:r>
              <a:rPr lang="fr-FR" sz="1600" dirty="0"/>
              <a:t>Grille de calcul 0,4 cm x 0,4 cm</a:t>
            </a:r>
          </a:p>
          <a:p>
            <a:endParaRPr lang="fr-FR" sz="1600" dirty="0"/>
          </a:p>
          <a:p>
            <a:r>
              <a:rPr lang="fr-FR" sz="1600" dirty="0"/>
              <a:t>Calcul final 0,2cm x 0,2cm</a:t>
            </a:r>
          </a:p>
        </p:txBody>
      </p:sp>
    </p:spTree>
    <p:extLst>
      <p:ext uri="{BB962C8B-B14F-4D97-AF65-F5344CB8AC3E}">
        <p14:creationId xmlns:p14="http://schemas.microsoft.com/office/powerpoint/2010/main" val="370356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80873" y="0"/>
            <a:ext cx="3410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87B5CE"/>
                </a:solidFill>
              </a:rPr>
              <a:t>Robust</a:t>
            </a:r>
            <a:r>
              <a:rPr lang="fr-FR" sz="3200" dirty="0">
                <a:solidFill>
                  <a:srgbClr val="87B5CE"/>
                </a:solidFill>
              </a:rPr>
              <a:t> Evaluation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204" y="1209172"/>
            <a:ext cx="29357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/>
              <a:t>Evaluation du plan </a:t>
            </a:r>
            <a:r>
              <a:rPr lang="fr-FR" sz="1600" dirty="0" err="1"/>
              <a:t>Robust</a:t>
            </a:r>
            <a:r>
              <a:rPr lang="fr-FR" sz="1600" dirty="0"/>
              <a:t> en recalculant simultanément la distribution de dose sur plusieurs scanners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scenarii utilisés pour l’optimisation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Scénarii supplémentaires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CBCT</a:t>
            </a:r>
          </a:p>
          <a:p>
            <a:pPr lvl="1"/>
            <a:r>
              <a:rPr lang="fr-FR" sz="1600" dirty="0"/>
              <a:t>…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53" y="940286"/>
            <a:ext cx="5885847" cy="38812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204" y="755620"/>
            <a:ext cx="1222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1-Méthode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68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80873" y="0"/>
            <a:ext cx="3410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87B5CE"/>
                </a:solidFill>
              </a:rPr>
              <a:t>Robust</a:t>
            </a:r>
            <a:r>
              <a:rPr lang="fr-FR" sz="3200" dirty="0">
                <a:solidFill>
                  <a:srgbClr val="87B5CE"/>
                </a:solidFill>
              </a:rPr>
              <a:t> Evaluation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204" y="755620"/>
            <a:ext cx="1222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1-Méthode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52398" y="2158630"/>
            <a:ext cx="62383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Evaluation des plan « </a:t>
            </a:r>
            <a:r>
              <a:rPr lang="fr-FR" sz="1600" dirty="0" err="1"/>
              <a:t>Robust</a:t>
            </a:r>
            <a:r>
              <a:rPr lang="fr-FR" sz="1600" dirty="0"/>
              <a:t> » Sein sur les scenarios suivants: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Ant_0,75cm, </a:t>
            </a:r>
            <a:r>
              <a:rPr lang="fr-FR" sz="1600" dirty="0" err="1"/>
              <a:t>Lat</a:t>
            </a:r>
            <a:r>
              <a:rPr lang="fr-FR" sz="1600" dirty="0"/>
              <a:t> 0,75cm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Ant_0,6cm, </a:t>
            </a:r>
            <a:r>
              <a:rPr lang="fr-FR" sz="1600" dirty="0" err="1"/>
              <a:t>Lat</a:t>
            </a:r>
            <a:r>
              <a:rPr lang="fr-FR" sz="1600" dirty="0"/>
              <a:t> 0,6cm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Ant_0,3cm, </a:t>
            </a:r>
            <a:r>
              <a:rPr lang="fr-FR" sz="1600" dirty="0" err="1"/>
              <a:t>Lat</a:t>
            </a:r>
            <a:r>
              <a:rPr lang="fr-FR" sz="1600" dirty="0"/>
              <a:t> 0,3cm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CBCT (pour 1 patiente)</a:t>
            </a:r>
          </a:p>
          <a:p>
            <a:endParaRPr lang="fr-FR" sz="1600" dirty="0"/>
          </a:p>
          <a:p>
            <a:r>
              <a:rPr lang="fr-FR" sz="1600" dirty="0"/>
              <a:t>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1211" y="1169858"/>
            <a:ext cx="8695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Vérification de la distribution de dose pour des déformations intermédiaires (&lt;0,75 cm </a:t>
            </a:r>
            <a:r>
              <a:rPr lang="fr-FR" dirty="0" err="1"/>
              <a:t>Ant</a:t>
            </a:r>
            <a:r>
              <a:rPr lang="fr-FR" dirty="0"/>
              <a:t>/</a:t>
            </a:r>
            <a:r>
              <a:rPr lang="fr-FR" dirty="0" err="1"/>
              <a:t>Lat</a:t>
            </a:r>
            <a:r>
              <a:rPr lang="fr-FR" dirty="0"/>
              <a:t>) afin de vérifier que la distribution de dose n’est pas dégradée et qu’on maintient une bonne couverture de la glande ou de la paroi.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271585" y="2823411"/>
            <a:ext cx="58724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Evaluation des plan « </a:t>
            </a:r>
            <a:r>
              <a:rPr lang="fr-FR" sz="1600" dirty="0" err="1"/>
              <a:t>Robust</a:t>
            </a:r>
            <a:r>
              <a:rPr lang="fr-FR" sz="1600" dirty="0"/>
              <a:t> » Paroi sur les scenarios suivants: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Ant_0,6cm, </a:t>
            </a:r>
            <a:r>
              <a:rPr lang="fr-FR" sz="1600" dirty="0" err="1"/>
              <a:t>Lat</a:t>
            </a:r>
            <a:r>
              <a:rPr lang="fr-FR" sz="1600" dirty="0"/>
              <a:t> 0,6cm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Ant_0,51cm, </a:t>
            </a:r>
            <a:r>
              <a:rPr lang="fr-FR" sz="1600" dirty="0" err="1"/>
              <a:t>Lat</a:t>
            </a:r>
            <a:r>
              <a:rPr lang="fr-FR" sz="1600" dirty="0"/>
              <a:t> 51cm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Ant_0,3cm, </a:t>
            </a:r>
            <a:r>
              <a:rPr lang="fr-FR" sz="1600" dirty="0" err="1"/>
              <a:t>Lat</a:t>
            </a:r>
            <a:r>
              <a:rPr lang="fr-FR" sz="1600" dirty="0"/>
              <a:t> 0,3cm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CBCT (pour 1 patiente)</a:t>
            </a:r>
          </a:p>
          <a:p>
            <a:endParaRPr lang="fr-FR" sz="1600" dirty="0"/>
          </a:p>
          <a:p>
            <a:r>
              <a:rPr lang="fr-FR" sz="1600" dirty="0"/>
              <a:t>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046748" y="4543040"/>
            <a:ext cx="793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Réalisé aussi pour des plans « Non </a:t>
            </a:r>
            <a:r>
              <a:rPr lang="fr-FR" i="1" dirty="0" err="1"/>
              <a:t>Robust</a:t>
            </a:r>
            <a:r>
              <a:rPr lang="fr-FR" i="1" dirty="0"/>
              <a:t> » afin d ’évaluer le gain de la méthode</a:t>
            </a:r>
          </a:p>
        </p:txBody>
      </p:sp>
    </p:spTree>
    <p:extLst>
      <p:ext uri="{BB962C8B-B14F-4D97-AF65-F5344CB8AC3E}">
        <p14:creationId xmlns:p14="http://schemas.microsoft.com/office/powerpoint/2010/main" val="39643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80873" y="0"/>
            <a:ext cx="3410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87B5CE"/>
                </a:solidFill>
              </a:rPr>
              <a:t>Robust</a:t>
            </a:r>
            <a:r>
              <a:rPr lang="fr-FR" sz="3200" dirty="0">
                <a:solidFill>
                  <a:srgbClr val="87B5CE"/>
                </a:solidFill>
              </a:rPr>
              <a:t> Evaluation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204" y="755620"/>
            <a:ext cx="1222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1-Méthode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2"/>
          <a:srcRect l="19361" t="14564" r="18645" b="17683"/>
          <a:stretch/>
        </p:blipFill>
        <p:spPr>
          <a:xfrm>
            <a:off x="235702" y="3271017"/>
            <a:ext cx="2928061" cy="168442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/>
          <a:srcRect l="21424" t="14485" r="21444" b="17761"/>
          <a:stretch/>
        </p:blipFill>
        <p:spPr>
          <a:xfrm>
            <a:off x="5552573" y="3246955"/>
            <a:ext cx="2646946" cy="1708484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78204" y="1163032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Evaluation de la couverture sur un PTV </a:t>
            </a:r>
            <a:r>
              <a:rPr lang="fr-FR" dirty="0" err="1"/>
              <a:t>Eval</a:t>
            </a:r>
            <a:r>
              <a:rPr lang="fr-FR" dirty="0"/>
              <a:t> OM (PTV étendu)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/>
          <a:srcRect l="20290" t="15765" r="18842" b="22198"/>
          <a:stretch/>
        </p:blipFill>
        <p:spPr>
          <a:xfrm>
            <a:off x="5528509" y="1637917"/>
            <a:ext cx="2671010" cy="149816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/>
          <a:srcRect l="17420" t="13519" r="18966" b="21607"/>
          <a:stretch/>
        </p:blipFill>
        <p:spPr>
          <a:xfrm>
            <a:off x="363543" y="1649572"/>
            <a:ext cx="2720125" cy="149816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60099" y="1637917"/>
            <a:ext cx="1203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Ant_0,3cm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960100" y="3302432"/>
            <a:ext cx="1203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Ant_0,3cm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91826" y="1682241"/>
            <a:ext cx="13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Ant_0,75cm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69241" y="3205309"/>
            <a:ext cx="13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Ant_0,75cm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63763" y="3851456"/>
            <a:ext cx="22023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PTV </a:t>
            </a:r>
            <a:r>
              <a:rPr lang="fr-FR" dirty="0" err="1"/>
              <a:t>Eval</a:t>
            </a:r>
            <a:r>
              <a:rPr lang="fr-FR" dirty="0"/>
              <a:t> OM: même limite postérieur sur tous les CT 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61163" y="2403022"/>
            <a:ext cx="969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PTV </a:t>
            </a:r>
            <a:r>
              <a:rPr lang="fr-FR" dirty="0" err="1"/>
              <a:t>Eval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749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246159"/>
              </p:ext>
            </p:extLst>
          </p:nvPr>
        </p:nvGraphicFramePr>
        <p:xfrm>
          <a:off x="198518" y="3483073"/>
          <a:ext cx="5279099" cy="1543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243">
                  <a:extLst>
                    <a:ext uri="{9D8B030D-6E8A-4147-A177-3AD203B41FA5}">
                      <a16:colId xmlns:a16="http://schemas.microsoft.com/office/drawing/2014/main" val="2468268754"/>
                    </a:ext>
                  </a:extLst>
                </a:gridCol>
                <a:gridCol w="1233910">
                  <a:extLst>
                    <a:ext uri="{9D8B030D-6E8A-4147-A177-3AD203B41FA5}">
                      <a16:colId xmlns:a16="http://schemas.microsoft.com/office/drawing/2014/main" val="3322172574"/>
                    </a:ext>
                  </a:extLst>
                </a:gridCol>
                <a:gridCol w="896811">
                  <a:extLst>
                    <a:ext uri="{9D8B030D-6E8A-4147-A177-3AD203B41FA5}">
                      <a16:colId xmlns:a16="http://schemas.microsoft.com/office/drawing/2014/main" val="2911152116"/>
                    </a:ext>
                  </a:extLst>
                </a:gridCol>
                <a:gridCol w="725081">
                  <a:extLst>
                    <a:ext uri="{9D8B030D-6E8A-4147-A177-3AD203B41FA5}">
                      <a16:colId xmlns:a16="http://schemas.microsoft.com/office/drawing/2014/main" val="2562856937"/>
                    </a:ext>
                  </a:extLst>
                </a:gridCol>
                <a:gridCol w="849108">
                  <a:extLst>
                    <a:ext uri="{9D8B030D-6E8A-4147-A177-3AD203B41FA5}">
                      <a16:colId xmlns:a16="http://schemas.microsoft.com/office/drawing/2014/main" val="463777736"/>
                    </a:ext>
                  </a:extLst>
                </a:gridCol>
                <a:gridCol w="810946">
                  <a:extLst>
                    <a:ext uri="{9D8B030D-6E8A-4147-A177-3AD203B41FA5}">
                      <a16:colId xmlns:a16="http://schemas.microsoft.com/office/drawing/2014/main" val="3862298277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Nom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Lateralité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V54,10 </a:t>
                      </a:r>
                      <a:r>
                        <a:rPr lang="fr-FR" sz="1100" u="none" strike="noStrike" dirty="0" err="1">
                          <a:effectLst/>
                        </a:rPr>
                        <a:t>Externel-boost</a:t>
                      </a:r>
                      <a:r>
                        <a:rPr lang="fr-FR" sz="1100" u="none" strike="noStrike" dirty="0">
                          <a:effectLst/>
                        </a:rPr>
                        <a:t> (cc)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D95% </a:t>
                      </a:r>
                      <a:r>
                        <a:rPr lang="fr-FR" sz="1100" u="none" strike="noStrike" dirty="0" err="1">
                          <a:effectLst/>
                        </a:rPr>
                        <a:t>PTVEtendu</a:t>
                      </a:r>
                      <a:r>
                        <a:rPr lang="fr-FR" sz="1100" u="none" strike="noStrike" dirty="0">
                          <a:effectLst/>
                        </a:rPr>
                        <a:t>(%)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23195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1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sein 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760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sein 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7708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sein 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65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PAROIG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8358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PAROID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75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sein 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20545"/>
                  </a:ext>
                </a:extLst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380873" y="0"/>
            <a:ext cx="3410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87B5CE"/>
                </a:solidFill>
              </a:rPr>
              <a:t>Robust</a:t>
            </a:r>
            <a:r>
              <a:rPr lang="fr-FR" sz="3200" dirty="0">
                <a:solidFill>
                  <a:srgbClr val="87B5CE"/>
                </a:solidFill>
              </a:rPr>
              <a:t> Evaluation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283" y="313172"/>
            <a:ext cx="1224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2-Résultats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8283" y="705048"/>
            <a:ext cx="9035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Evaluation des plans avec Robustesse pour le </a:t>
            </a:r>
            <a:r>
              <a:rPr lang="fr-FR" sz="1600" b="1" dirty="0"/>
              <a:t>Sein seul</a:t>
            </a:r>
            <a:r>
              <a:rPr lang="fr-FR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WS</a:t>
            </a:r>
            <a:r>
              <a:rPr lang="fr-FR" sz="1400" dirty="0" err="1">
                <a:sym typeface="Wingdings" panose="05000000000000000000" pitchFamily="2" charset="2"/>
              </a:rPr>
              <a:t>Worst</a:t>
            </a:r>
            <a:r>
              <a:rPr lang="fr-FR" sz="1400" dirty="0">
                <a:sym typeface="Wingdings" panose="05000000000000000000" pitchFamily="2" charset="2"/>
              </a:rPr>
              <a:t> scenario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ym typeface="Wingdings" panose="05000000000000000000" pitchFamily="2" charset="2"/>
              </a:rPr>
              <a:t>6 Scenarii évalués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ym typeface="Wingdings" panose="05000000000000000000" pitchFamily="2" charset="2"/>
              </a:rPr>
              <a:t>WS: 0,75cm </a:t>
            </a:r>
            <a:r>
              <a:rPr lang="fr-FR" sz="1400" dirty="0" err="1">
                <a:sym typeface="Wingdings" panose="05000000000000000000" pitchFamily="2" charset="2"/>
              </a:rPr>
              <a:t>Ant</a:t>
            </a:r>
            <a:r>
              <a:rPr lang="fr-FR" sz="1400" dirty="0">
                <a:sym typeface="Wingdings" panose="05000000000000000000" pitchFamily="2" charset="2"/>
              </a:rPr>
              <a:t> dans la plus part des cas: correspond à la tolérance du repositionnement (structure </a:t>
            </a:r>
            <a:r>
              <a:rPr lang="fr-FR" sz="1400" dirty="0" err="1">
                <a:sym typeface="Wingdings" panose="05000000000000000000" pitchFamily="2" charset="2"/>
              </a:rPr>
              <a:t>ExtCBCT</a:t>
            </a:r>
            <a:r>
              <a:rPr lang="fr-FR" sz="1600" dirty="0">
                <a:sym typeface="Wingdings" panose="05000000000000000000" pitchFamily="2" charset="2"/>
              </a:rPr>
              <a:t>) </a:t>
            </a:r>
            <a:endParaRPr lang="fr-FR" sz="1600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107277"/>
              </p:ext>
            </p:extLst>
          </p:nvPr>
        </p:nvGraphicFramePr>
        <p:xfrm>
          <a:off x="2199679" y="3476989"/>
          <a:ext cx="6756401" cy="15491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829">
                  <a:extLst>
                    <a:ext uri="{9D8B030D-6E8A-4147-A177-3AD203B41FA5}">
                      <a16:colId xmlns:a16="http://schemas.microsoft.com/office/drawing/2014/main" val="3091030421"/>
                    </a:ext>
                  </a:extLst>
                </a:gridCol>
                <a:gridCol w="752829">
                  <a:extLst>
                    <a:ext uri="{9D8B030D-6E8A-4147-A177-3AD203B41FA5}">
                      <a16:colId xmlns:a16="http://schemas.microsoft.com/office/drawing/2014/main" val="3622267069"/>
                    </a:ext>
                  </a:extLst>
                </a:gridCol>
                <a:gridCol w="848124">
                  <a:extLst>
                    <a:ext uri="{9D8B030D-6E8A-4147-A177-3AD203B41FA5}">
                      <a16:colId xmlns:a16="http://schemas.microsoft.com/office/drawing/2014/main" val="3163060228"/>
                    </a:ext>
                  </a:extLst>
                </a:gridCol>
                <a:gridCol w="905300">
                  <a:extLst>
                    <a:ext uri="{9D8B030D-6E8A-4147-A177-3AD203B41FA5}">
                      <a16:colId xmlns:a16="http://schemas.microsoft.com/office/drawing/2014/main" val="2186402825"/>
                    </a:ext>
                  </a:extLst>
                </a:gridCol>
                <a:gridCol w="886241">
                  <a:extLst>
                    <a:ext uri="{9D8B030D-6E8A-4147-A177-3AD203B41FA5}">
                      <a16:colId xmlns:a16="http://schemas.microsoft.com/office/drawing/2014/main" val="3741212895"/>
                    </a:ext>
                  </a:extLst>
                </a:gridCol>
                <a:gridCol w="952948">
                  <a:extLst>
                    <a:ext uri="{9D8B030D-6E8A-4147-A177-3AD203B41FA5}">
                      <a16:colId xmlns:a16="http://schemas.microsoft.com/office/drawing/2014/main" val="1005557137"/>
                    </a:ext>
                  </a:extLst>
                </a:gridCol>
                <a:gridCol w="810006">
                  <a:extLst>
                    <a:ext uri="{9D8B030D-6E8A-4147-A177-3AD203B41FA5}">
                      <a16:colId xmlns:a16="http://schemas.microsoft.com/office/drawing/2014/main" val="2215890289"/>
                    </a:ext>
                  </a:extLst>
                </a:gridCol>
                <a:gridCol w="848124">
                  <a:extLst>
                    <a:ext uri="{9D8B030D-6E8A-4147-A177-3AD203B41FA5}">
                      <a16:colId xmlns:a16="http://schemas.microsoft.com/office/drawing/2014/main" val="4257678127"/>
                    </a:ext>
                  </a:extLst>
                </a:gridCol>
              </a:tblGrid>
              <a:tr h="19125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Cœur DM(Gy)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Poumon </a:t>
                      </a:r>
                      <a:r>
                        <a:rPr lang="fr-FR" sz="1100" u="none" strike="noStrike" dirty="0" err="1">
                          <a:effectLst/>
                        </a:rPr>
                        <a:t>Homolat</a:t>
                      </a:r>
                      <a:r>
                        <a:rPr lang="fr-FR" sz="1100" u="none" strike="noStrike" dirty="0">
                          <a:effectLst/>
                        </a:rPr>
                        <a:t> V20(%)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</a:t>
                      </a:r>
                      <a:r>
                        <a:rPr lang="fr-FR" sz="1100" u="none" strike="noStrike" dirty="0" err="1">
                          <a:effectLst/>
                        </a:rPr>
                        <a:t>Contro</a:t>
                      </a:r>
                      <a:r>
                        <a:rPr lang="fr-FR" sz="1100" u="none" strike="noStrike" dirty="0">
                          <a:effectLst/>
                        </a:rPr>
                        <a:t> DM(Gy)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Poumon </a:t>
                      </a:r>
                      <a:r>
                        <a:rPr lang="fr-FR" sz="1100" u="none" strike="noStrike" dirty="0" err="1">
                          <a:effectLst/>
                        </a:rPr>
                        <a:t>Contro</a:t>
                      </a:r>
                      <a:r>
                        <a:rPr lang="fr-FR" sz="1100" u="none" strike="noStrike" dirty="0">
                          <a:effectLst/>
                        </a:rPr>
                        <a:t> DM(Gy)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79842"/>
                  </a:ext>
                </a:extLst>
              </a:tr>
              <a:tr h="20081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94421"/>
                  </a:ext>
                </a:extLst>
              </a:tr>
              <a:tr h="19125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16,6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16,6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342648"/>
                  </a:ext>
                </a:extLst>
              </a:tr>
              <a:tr h="19125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 0,8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 12,2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12,2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 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030132"/>
                  </a:ext>
                </a:extLst>
              </a:tr>
              <a:tr h="19125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13,5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13,5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330281"/>
                  </a:ext>
                </a:extLst>
              </a:tr>
              <a:tr h="19125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2,0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2,0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8,1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8,1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53473"/>
                  </a:ext>
                </a:extLst>
              </a:tr>
              <a:tr h="19125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1,0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13,3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13,3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0,8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571705"/>
                  </a:ext>
                </a:extLst>
              </a:tr>
              <a:tr h="20081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10,8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10,8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583966"/>
                  </a:ext>
                </a:extLst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130282"/>
              </p:ext>
            </p:extLst>
          </p:nvPr>
        </p:nvGraphicFramePr>
        <p:xfrm>
          <a:off x="198518" y="1785096"/>
          <a:ext cx="5348041" cy="1588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211">
                  <a:extLst>
                    <a:ext uri="{9D8B030D-6E8A-4147-A177-3AD203B41FA5}">
                      <a16:colId xmlns:a16="http://schemas.microsoft.com/office/drawing/2014/main" val="2468268754"/>
                    </a:ext>
                  </a:extLst>
                </a:gridCol>
                <a:gridCol w="1250024">
                  <a:extLst>
                    <a:ext uri="{9D8B030D-6E8A-4147-A177-3AD203B41FA5}">
                      <a16:colId xmlns:a16="http://schemas.microsoft.com/office/drawing/2014/main" val="3322172574"/>
                    </a:ext>
                  </a:extLst>
                </a:gridCol>
                <a:gridCol w="908523">
                  <a:extLst>
                    <a:ext uri="{9D8B030D-6E8A-4147-A177-3AD203B41FA5}">
                      <a16:colId xmlns:a16="http://schemas.microsoft.com/office/drawing/2014/main" val="2911152116"/>
                    </a:ext>
                  </a:extLst>
                </a:gridCol>
                <a:gridCol w="734550">
                  <a:extLst>
                    <a:ext uri="{9D8B030D-6E8A-4147-A177-3AD203B41FA5}">
                      <a16:colId xmlns:a16="http://schemas.microsoft.com/office/drawing/2014/main" val="2562856937"/>
                    </a:ext>
                  </a:extLst>
                </a:gridCol>
                <a:gridCol w="860197">
                  <a:extLst>
                    <a:ext uri="{9D8B030D-6E8A-4147-A177-3AD203B41FA5}">
                      <a16:colId xmlns:a16="http://schemas.microsoft.com/office/drawing/2014/main" val="463777736"/>
                    </a:ext>
                  </a:extLst>
                </a:gridCol>
                <a:gridCol w="821536">
                  <a:extLst>
                    <a:ext uri="{9D8B030D-6E8A-4147-A177-3AD203B41FA5}">
                      <a16:colId xmlns:a16="http://schemas.microsoft.com/office/drawing/2014/main" val="3862298277"/>
                    </a:ext>
                  </a:extLst>
                </a:gridCol>
              </a:tblGrid>
              <a:tr h="1985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Nom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Lateralité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V54,10 </a:t>
                      </a:r>
                      <a:r>
                        <a:rPr lang="fr-FR" sz="1100" u="none" strike="noStrike" dirty="0" err="1">
                          <a:effectLst/>
                        </a:rPr>
                        <a:t>Externel-boost</a:t>
                      </a:r>
                      <a:r>
                        <a:rPr lang="fr-FR" sz="1100" u="none" strike="noStrike" dirty="0">
                          <a:effectLst/>
                        </a:rPr>
                        <a:t> (cc)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D95% </a:t>
                      </a:r>
                      <a:r>
                        <a:rPr lang="fr-FR" sz="1100" u="none" strike="noStrike" dirty="0" err="1">
                          <a:effectLst/>
                        </a:rPr>
                        <a:t>PTVEtendu</a:t>
                      </a:r>
                      <a:r>
                        <a:rPr lang="fr-FR" sz="1100" u="none" strike="noStrike" dirty="0">
                          <a:effectLst/>
                        </a:rPr>
                        <a:t>(%)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231951"/>
                  </a:ext>
                </a:extLst>
              </a:tr>
              <a:tr h="19850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1262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sein 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760946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sein 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95,4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93,5 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770879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sein 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65092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PAROIG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835818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PAROID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7536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sein 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20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24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40779"/>
              </p:ext>
            </p:extLst>
          </p:nvPr>
        </p:nvGraphicFramePr>
        <p:xfrm>
          <a:off x="324851" y="1814861"/>
          <a:ext cx="6883493" cy="1446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6853">
                  <a:extLst>
                    <a:ext uri="{9D8B030D-6E8A-4147-A177-3AD203B41FA5}">
                      <a16:colId xmlns:a16="http://schemas.microsoft.com/office/drawing/2014/main" val="2468268754"/>
                    </a:ext>
                  </a:extLst>
                </a:gridCol>
                <a:gridCol w="1207412">
                  <a:extLst>
                    <a:ext uri="{9D8B030D-6E8A-4147-A177-3AD203B41FA5}">
                      <a16:colId xmlns:a16="http://schemas.microsoft.com/office/drawing/2014/main" val="3322172574"/>
                    </a:ext>
                  </a:extLst>
                </a:gridCol>
                <a:gridCol w="877552">
                  <a:extLst>
                    <a:ext uri="{9D8B030D-6E8A-4147-A177-3AD203B41FA5}">
                      <a16:colId xmlns:a16="http://schemas.microsoft.com/office/drawing/2014/main" val="2911152116"/>
                    </a:ext>
                  </a:extLst>
                </a:gridCol>
                <a:gridCol w="709510">
                  <a:extLst>
                    <a:ext uri="{9D8B030D-6E8A-4147-A177-3AD203B41FA5}">
                      <a16:colId xmlns:a16="http://schemas.microsoft.com/office/drawing/2014/main" val="2562856937"/>
                    </a:ext>
                  </a:extLst>
                </a:gridCol>
                <a:gridCol w="830874">
                  <a:extLst>
                    <a:ext uri="{9D8B030D-6E8A-4147-A177-3AD203B41FA5}">
                      <a16:colId xmlns:a16="http://schemas.microsoft.com/office/drawing/2014/main" val="463777736"/>
                    </a:ext>
                  </a:extLst>
                </a:gridCol>
                <a:gridCol w="793531">
                  <a:extLst>
                    <a:ext uri="{9D8B030D-6E8A-4147-A177-3AD203B41FA5}">
                      <a16:colId xmlns:a16="http://schemas.microsoft.com/office/drawing/2014/main" val="3862298277"/>
                    </a:ext>
                  </a:extLst>
                </a:gridCol>
                <a:gridCol w="886887">
                  <a:extLst>
                    <a:ext uri="{9D8B030D-6E8A-4147-A177-3AD203B41FA5}">
                      <a16:colId xmlns:a16="http://schemas.microsoft.com/office/drawing/2014/main" val="694070672"/>
                    </a:ext>
                  </a:extLst>
                </a:gridCol>
                <a:gridCol w="830874">
                  <a:extLst>
                    <a:ext uri="{9D8B030D-6E8A-4147-A177-3AD203B41FA5}">
                      <a16:colId xmlns:a16="http://schemas.microsoft.com/office/drawing/2014/main" val="3384752251"/>
                    </a:ext>
                  </a:extLst>
                </a:gridCol>
              </a:tblGrid>
              <a:tr h="1743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Patient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Lateralité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V54,10 </a:t>
                      </a:r>
                      <a:r>
                        <a:rPr lang="fr-FR" sz="1100" u="none" strike="noStrike" dirty="0" err="1">
                          <a:effectLst/>
                        </a:rPr>
                        <a:t>Externel-boost</a:t>
                      </a:r>
                      <a:r>
                        <a:rPr lang="fr-FR" sz="1100" u="none" strike="noStrike" dirty="0">
                          <a:effectLst/>
                        </a:rPr>
                        <a:t> (cc)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D95% </a:t>
                      </a:r>
                      <a:r>
                        <a:rPr lang="fr-FR" sz="1100" u="none" strike="noStrike" dirty="0" err="1">
                          <a:effectLst/>
                        </a:rPr>
                        <a:t>PTVEtendu</a:t>
                      </a:r>
                      <a:r>
                        <a:rPr lang="fr-FR" sz="1100" u="none" strike="noStrike" dirty="0">
                          <a:effectLst/>
                        </a:rPr>
                        <a:t>(%)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D95% PTVBoost(Gy)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231951"/>
                  </a:ext>
                </a:extLst>
              </a:tr>
              <a:tr h="18309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1262"/>
                  </a:ext>
                </a:extLst>
              </a:tr>
              <a:tr h="174377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G 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3,0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3,0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93,0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99,6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97,9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760946"/>
                  </a:ext>
                </a:extLst>
              </a:tr>
              <a:tr h="174377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G 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11,4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11,6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94,9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88,0</a:t>
                      </a:r>
                      <a:endParaRPr lang="fr-FR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93,6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770879"/>
                  </a:ext>
                </a:extLst>
              </a:tr>
              <a:tr h="19486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D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0,2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92,0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98,9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95,3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65092"/>
                  </a:ext>
                </a:extLst>
              </a:tr>
              <a:tr h="174377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D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0,6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93,5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98,3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95,4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835818"/>
                  </a:ext>
                </a:extLst>
              </a:tr>
              <a:tr h="174377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D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0,0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2,0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99,6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98,2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7536"/>
                  </a:ext>
                </a:extLst>
              </a:tr>
              <a:tr h="1830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2,6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96,4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98,0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92,0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20545"/>
                  </a:ext>
                </a:extLst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380873" y="0"/>
            <a:ext cx="3410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87B5CE"/>
                </a:solidFill>
              </a:rPr>
              <a:t>Robust</a:t>
            </a:r>
            <a:r>
              <a:rPr lang="fr-FR" sz="3200" dirty="0">
                <a:solidFill>
                  <a:srgbClr val="87B5CE"/>
                </a:solidFill>
              </a:rPr>
              <a:t> Evaluation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283" y="400109"/>
            <a:ext cx="1224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2-Résultats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8283" y="727673"/>
            <a:ext cx="90357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Evaluation des plans avec Robustesse pour </a:t>
            </a:r>
            <a:r>
              <a:rPr lang="fr-FR" sz="1600" b="1" dirty="0"/>
              <a:t>le </a:t>
            </a:r>
            <a:r>
              <a:rPr lang="fr-FR" sz="1600" b="1" dirty="0" err="1"/>
              <a:t>Boost</a:t>
            </a:r>
            <a:r>
              <a:rPr lang="fr-FR" sz="1600" b="1" dirty="0"/>
              <a:t> </a:t>
            </a:r>
            <a:r>
              <a:rPr lang="fr-FR" sz="1600" b="1" dirty="0" err="1"/>
              <a:t>Integré</a:t>
            </a:r>
            <a:r>
              <a:rPr lang="fr-FR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WS</a:t>
            </a:r>
            <a:r>
              <a:rPr lang="fr-FR" sz="1400" dirty="0" err="1">
                <a:sym typeface="Wingdings" panose="05000000000000000000" pitchFamily="2" charset="2"/>
              </a:rPr>
              <a:t>Worst</a:t>
            </a:r>
            <a:r>
              <a:rPr lang="fr-FR" sz="1400" dirty="0">
                <a:sym typeface="Wingdings" panose="05000000000000000000" pitchFamily="2" charset="2"/>
              </a:rPr>
              <a:t> scenario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ym typeface="Wingdings" panose="05000000000000000000" pitchFamily="2" charset="2"/>
              </a:rPr>
              <a:t>6 Scenarii évalués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ym typeface="Wingdings" panose="05000000000000000000" pitchFamily="2" charset="2"/>
              </a:rPr>
              <a:t>WS: 0,75cm </a:t>
            </a:r>
            <a:r>
              <a:rPr lang="fr-FR" sz="1400" dirty="0" err="1">
                <a:sym typeface="Wingdings" panose="05000000000000000000" pitchFamily="2" charset="2"/>
              </a:rPr>
              <a:t>Ant</a:t>
            </a:r>
            <a:r>
              <a:rPr lang="fr-FR" sz="1400" dirty="0">
                <a:sym typeface="Wingdings" panose="05000000000000000000" pitchFamily="2" charset="2"/>
              </a:rPr>
              <a:t> dans la plus part des cas: correspond à la tolérance du repositionnement (structure </a:t>
            </a:r>
            <a:r>
              <a:rPr lang="fr-FR" sz="1400" dirty="0" err="1">
                <a:sym typeface="Wingdings" panose="05000000000000000000" pitchFamily="2" charset="2"/>
              </a:rPr>
              <a:t>ExtCBCT</a:t>
            </a:r>
            <a:r>
              <a:rPr lang="fr-FR" sz="1600" dirty="0">
                <a:sym typeface="Wingdings" panose="05000000000000000000" pitchFamily="2" charset="2"/>
              </a:rPr>
              <a:t>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>
              <a:sym typeface="Wingdings" panose="05000000000000000000" pitchFamily="2" charset="2"/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921502"/>
              </p:ext>
            </p:extLst>
          </p:nvPr>
        </p:nvGraphicFramePr>
        <p:xfrm>
          <a:off x="270040" y="3388752"/>
          <a:ext cx="7034558" cy="1565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243">
                  <a:extLst>
                    <a:ext uri="{9D8B030D-6E8A-4147-A177-3AD203B41FA5}">
                      <a16:colId xmlns:a16="http://schemas.microsoft.com/office/drawing/2014/main" val="2468268754"/>
                    </a:ext>
                  </a:extLst>
                </a:gridCol>
                <a:gridCol w="1233910">
                  <a:extLst>
                    <a:ext uri="{9D8B030D-6E8A-4147-A177-3AD203B41FA5}">
                      <a16:colId xmlns:a16="http://schemas.microsoft.com/office/drawing/2014/main" val="3322172574"/>
                    </a:ext>
                  </a:extLst>
                </a:gridCol>
                <a:gridCol w="896811">
                  <a:extLst>
                    <a:ext uri="{9D8B030D-6E8A-4147-A177-3AD203B41FA5}">
                      <a16:colId xmlns:a16="http://schemas.microsoft.com/office/drawing/2014/main" val="2911152116"/>
                    </a:ext>
                  </a:extLst>
                </a:gridCol>
                <a:gridCol w="725081">
                  <a:extLst>
                    <a:ext uri="{9D8B030D-6E8A-4147-A177-3AD203B41FA5}">
                      <a16:colId xmlns:a16="http://schemas.microsoft.com/office/drawing/2014/main" val="2562856937"/>
                    </a:ext>
                  </a:extLst>
                </a:gridCol>
                <a:gridCol w="849108">
                  <a:extLst>
                    <a:ext uri="{9D8B030D-6E8A-4147-A177-3AD203B41FA5}">
                      <a16:colId xmlns:a16="http://schemas.microsoft.com/office/drawing/2014/main" val="463777736"/>
                    </a:ext>
                  </a:extLst>
                </a:gridCol>
                <a:gridCol w="810946">
                  <a:extLst>
                    <a:ext uri="{9D8B030D-6E8A-4147-A177-3AD203B41FA5}">
                      <a16:colId xmlns:a16="http://schemas.microsoft.com/office/drawing/2014/main" val="3862298277"/>
                    </a:ext>
                  </a:extLst>
                </a:gridCol>
                <a:gridCol w="906351">
                  <a:extLst>
                    <a:ext uri="{9D8B030D-6E8A-4147-A177-3AD203B41FA5}">
                      <a16:colId xmlns:a16="http://schemas.microsoft.com/office/drawing/2014/main" val="694070672"/>
                    </a:ext>
                  </a:extLst>
                </a:gridCol>
                <a:gridCol w="849108">
                  <a:extLst>
                    <a:ext uri="{9D8B030D-6E8A-4147-A177-3AD203B41FA5}">
                      <a16:colId xmlns:a16="http://schemas.microsoft.com/office/drawing/2014/main" val="338475225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Patient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Lateralité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V54,10 </a:t>
                      </a:r>
                      <a:r>
                        <a:rPr lang="fr-FR" sz="1100" u="none" strike="noStrike" dirty="0" err="1">
                          <a:effectLst/>
                        </a:rPr>
                        <a:t>Externel-boost</a:t>
                      </a:r>
                      <a:r>
                        <a:rPr lang="fr-FR" sz="1100" u="none" strike="noStrike" dirty="0">
                          <a:effectLst/>
                        </a:rPr>
                        <a:t> (cc)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D95% </a:t>
                      </a:r>
                      <a:r>
                        <a:rPr lang="fr-FR" sz="1100" u="none" strike="noStrike" dirty="0" err="1">
                          <a:effectLst/>
                        </a:rPr>
                        <a:t>PTVEtendu</a:t>
                      </a:r>
                      <a:r>
                        <a:rPr lang="fr-FR" sz="1100" u="none" strike="noStrike" dirty="0">
                          <a:effectLst/>
                        </a:rPr>
                        <a:t>(%)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D95% PTVBoost(Gy)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23195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1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G 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3,0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3,0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93,0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99,6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97,9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760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G 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11,4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11,6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94,9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88,0</a:t>
                      </a:r>
                      <a:endParaRPr lang="fr-FR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93,6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770879"/>
                  </a:ext>
                </a:extLst>
              </a:tr>
              <a:tr h="21288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D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0,2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92,0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98,9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95,3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65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D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0,6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93,5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98,3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95,4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8358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D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0,0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2,0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90,7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99,6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98,2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75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2,6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96,4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95,3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98,0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92,0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205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074852"/>
              </p:ext>
            </p:extLst>
          </p:nvPr>
        </p:nvGraphicFramePr>
        <p:xfrm>
          <a:off x="2271869" y="3388752"/>
          <a:ext cx="6756401" cy="1565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829">
                  <a:extLst>
                    <a:ext uri="{9D8B030D-6E8A-4147-A177-3AD203B41FA5}">
                      <a16:colId xmlns:a16="http://schemas.microsoft.com/office/drawing/2014/main" val="3091030421"/>
                    </a:ext>
                  </a:extLst>
                </a:gridCol>
                <a:gridCol w="752829">
                  <a:extLst>
                    <a:ext uri="{9D8B030D-6E8A-4147-A177-3AD203B41FA5}">
                      <a16:colId xmlns:a16="http://schemas.microsoft.com/office/drawing/2014/main" val="3622267069"/>
                    </a:ext>
                  </a:extLst>
                </a:gridCol>
                <a:gridCol w="848124">
                  <a:extLst>
                    <a:ext uri="{9D8B030D-6E8A-4147-A177-3AD203B41FA5}">
                      <a16:colId xmlns:a16="http://schemas.microsoft.com/office/drawing/2014/main" val="3163060228"/>
                    </a:ext>
                  </a:extLst>
                </a:gridCol>
                <a:gridCol w="905300">
                  <a:extLst>
                    <a:ext uri="{9D8B030D-6E8A-4147-A177-3AD203B41FA5}">
                      <a16:colId xmlns:a16="http://schemas.microsoft.com/office/drawing/2014/main" val="2186402825"/>
                    </a:ext>
                  </a:extLst>
                </a:gridCol>
                <a:gridCol w="886241">
                  <a:extLst>
                    <a:ext uri="{9D8B030D-6E8A-4147-A177-3AD203B41FA5}">
                      <a16:colId xmlns:a16="http://schemas.microsoft.com/office/drawing/2014/main" val="3741212895"/>
                    </a:ext>
                  </a:extLst>
                </a:gridCol>
                <a:gridCol w="952948">
                  <a:extLst>
                    <a:ext uri="{9D8B030D-6E8A-4147-A177-3AD203B41FA5}">
                      <a16:colId xmlns:a16="http://schemas.microsoft.com/office/drawing/2014/main" val="1005557137"/>
                    </a:ext>
                  </a:extLst>
                </a:gridCol>
                <a:gridCol w="810006">
                  <a:extLst>
                    <a:ext uri="{9D8B030D-6E8A-4147-A177-3AD203B41FA5}">
                      <a16:colId xmlns:a16="http://schemas.microsoft.com/office/drawing/2014/main" val="2215890289"/>
                    </a:ext>
                  </a:extLst>
                </a:gridCol>
                <a:gridCol w="848124">
                  <a:extLst>
                    <a:ext uri="{9D8B030D-6E8A-4147-A177-3AD203B41FA5}">
                      <a16:colId xmlns:a16="http://schemas.microsoft.com/office/drawing/2014/main" val="4257678127"/>
                    </a:ext>
                  </a:extLst>
                </a:gridCol>
              </a:tblGrid>
              <a:tr h="19326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Cœur DM(Gy)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Poumon </a:t>
                      </a:r>
                      <a:r>
                        <a:rPr lang="fr-FR" sz="1100" u="none" strike="noStrike" dirty="0" err="1">
                          <a:effectLst/>
                        </a:rPr>
                        <a:t>Homolat</a:t>
                      </a:r>
                      <a:r>
                        <a:rPr lang="fr-FR" sz="1100" u="none" strike="noStrike" dirty="0">
                          <a:effectLst/>
                        </a:rPr>
                        <a:t> V20(%)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sein </a:t>
                      </a:r>
                      <a:r>
                        <a:rPr lang="fr-FR" sz="1100" u="none" strike="noStrike" dirty="0" err="1">
                          <a:effectLst/>
                        </a:rPr>
                        <a:t>Contro</a:t>
                      </a:r>
                      <a:r>
                        <a:rPr lang="fr-FR" sz="1100" u="none" strike="noStrike" dirty="0">
                          <a:effectLst/>
                        </a:rPr>
                        <a:t> DM(Gy)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Poumon </a:t>
                      </a:r>
                      <a:r>
                        <a:rPr lang="fr-FR" sz="1100" u="none" strike="noStrike" dirty="0" err="1">
                          <a:effectLst/>
                        </a:rPr>
                        <a:t>Contro</a:t>
                      </a:r>
                      <a:r>
                        <a:rPr lang="fr-FR" sz="1100" u="none" strike="noStrike" dirty="0">
                          <a:effectLst/>
                        </a:rPr>
                        <a:t> DM(Gy)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79842"/>
                  </a:ext>
                </a:extLst>
              </a:tr>
              <a:tr h="20292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WS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94421"/>
                  </a:ext>
                </a:extLst>
              </a:tr>
              <a:tr h="19326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342648"/>
                  </a:ext>
                </a:extLst>
              </a:tr>
              <a:tr h="19326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030132"/>
                  </a:ext>
                </a:extLst>
              </a:tr>
              <a:tr h="19326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330281"/>
                  </a:ext>
                </a:extLst>
              </a:tr>
              <a:tr h="19326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53473"/>
                  </a:ext>
                </a:extLst>
              </a:tr>
              <a:tr h="19326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571705"/>
                  </a:ext>
                </a:extLst>
              </a:tr>
              <a:tr h="20292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583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1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5559" r="3834"/>
          <a:stretch/>
        </p:blipFill>
        <p:spPr>
          <a:xfrm>
            <a:off x="263888" y="1114396"/>
            <a:ext cx="6265788" cy="382265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380873" y="0"/>
            <a:ext cx="3410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87B5CE"/>
                </a:solidFill>
              </a:rPr>
              <a:t>Robust</a:t>
            </a:r>
            <a:r>
              <a:rPr lang="fr-FR" sz="3200" dirty="0">
                <a:solidFill>
                  <a:srgbClr val="87B5CE"/>
                </a:solidFill>
              </a:rPr>
              <a:t> Evaluation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283" y="584775"/>
            <a:ext cx="1224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2-Résultats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5652" r="23368"/>
          <a:stretch/>
        </p:blipFill>
        <p:spPr>
          <a:xfrm>
            <a:off x="6529676" y="1114396"/>
            <a:ext cx="2246110" cy="382265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29" y="1114396"/>
            <a:ext cx="733425" cy="1276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6007" y="2390746"/>
            <a:ext cx="1610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CT Ant_0,75cm</a:t>
            </a:r>
          </a:p>
        </p:txBody>
      </p:sp>
      <p:sp>
        <p:nvSpPr>
          <p:cNvPr id="8" name="Rectangle 7"/>
          <p:cNvSpPr/>
          <p:nvPr/>
        </p:nvSpPr>
        <p:spPr>
          <a:xfrm>
            <a:off x="932838" y="2390746"/>
            <a:ext cx="881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CT </a:t>
            </a:r>
            <a:r>
              <a:rPr lang="fr-FR" dirty="0" err="1">
                <a:solidFill>
                  <a:srgbClr val="FFFF00"/>
                </a:solidFill>
              </a:rPr>
              <a:t>Dosi</a:t>
            </a:r>
            <a:endParaRPr lang="fr-F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80873" y="0"/>
            <a:ext cx="3410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87B5CE"/>
                </a:solidFill>
              </a:rPr>
              <a:t>Robust</a:t>
            </a:r>
            <a:r>
              <a:rPr lang="fr-FR" sz="3200" dirty="0">
                <a:solidFill>
                  <a:srgbClr val="87B5CE"/>
                </a:solidFill>
              </a:rPr>
              <a:t> Evaluation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283" y="400109"/>
            <a:ext cx="1224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2-Résultats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8283" y="870071"/>
            <a:ext cx="6226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Couverture PTV </a:t>
            </a:r>
            <a:r>
              <a:rPr lang="fr-FR" sz="1600" dirty="0" err="1"/>
              <a:t>Eval</a:t>
            </a:r>
            <a:r>
              <a:rPr lang="fr-FR" sz="1600" dirty="0"/>
              <a:t> OM: comparaison plan « </a:t>
            </a:r>
            <a:r>
              <a:rPr lang="fr-FR" sz="1600" dirty="0" err="1"/>
              <a:t>Robust</a:t>
            </a:r>
            <a:r>
              <a:rPr lang="fr-FR" sz="1600" dirty="0"/>
              <a:t> » et « Non </a:t>
            </a:r>
            <a:r>
              <a:rPr lang="fr-FR" sz="1600" dirty="0" err="1"/>
              <a:t>Robust</a:t>
            </a:r>
            <a:r>
              <a:rPr lang="fr-FR" sz="1600" dirty="0"/>
              <a:t> »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212695"/>
              </p:ext>
            </p:extLst>
          </p:nvPr>
        </p:nvGraphicFramePr>
        <p:xfrm>
          <a:off x="252664" y="1447801"/>
          <a:ext cx="7009153" cy="11881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5897">
                  <a:extLst>
                    <a:ext uri="{9D8B030D-6E8A-4147-A177-3AD203B41FA5}">
                      <a16:colId xmlns:a16="http://schemas.microsoft.com/office/drawing/2014/main" val="4243788771"/>
                    </a:ext>
                  </a:extLst>
                </a:gridCol>
                <a:gridCol w="941338">
                  <a:extLst>
                    <a:ext uri="{9D8B030D-6E8A-4147-A177-3AD203B41FA5}">
                      <a16:colId xmlns:a16="http://schemas.microsoft.com/office/drawing/2014/main" val="4169767023"/>
                    </a:ext>
                  </a:extLst>
                </a:gridCol>
                <a:gridCol w="591517">
                  <a:extLst>
                    <a:ext uri="{9D8B030D-6E8A-4147-A177-3AD203B41FA5}">
                      <a16:colId xmlns:a16="http://schemas.microsoft.com/office/drawing/2014/main" val="725707958"/>
                    </a:ext>
                  </a:extLst>
                </a:gridCol>
                <a:gridCol w="734625">
                  <a:extLst>
                    <a:ext uri="{9D8B030D-6E8A-4147-A177-3AD203B41FA5}">
                      <a16:colId xmlns:a16="http://schemas.microsoft.com/office/drawing/2014/main" val="4189458260"/>
                    </a:ext>
                  </a:extLst>
                </a:gridCol>
                <a:gridCol w="763247">
                  <a:extLst>
                    <a:ext uri="{9D8B030D-6E8A-4147-A177-3AD203B41FA5}">
                      <a16:colId xmlns:a16="http://schemas.microsoft.com/office/drawing/2014/main" val="3110328814"/>
                    </a:ext>
                  </a:extLst>
                </a:gridCol>
                <a:gridCol w="725085">
                  <a:extLst>
                    <a:ext uri="{9D8B030D-6E8A-4147-A177-3AD203B41FA5}">
                      <a16:colId xmlns:a16="http://schemas.microsoft.com/office/drawing/2014/main" val="2123983437"/>
                    </a:ext>
                  </a:extLst>
                </a:gridCol>
                <a:gridCol w="734625">
                  <a:extLst>
                    <a:ext uri="{9D8B030D-6E8A-4147-A177-3AD203B41FA5}">
                      <a16:colId xmlns:a16="http://schemas.microsoft.com/office/drawing/2014/main" val="4100460500"/>
                    </a:ext>
                  </a:extLst>
                </a:gridCol>
                <a:gridCol w="791869">
                  <a:extLst>
                    <a:ext uri="{9D8B030D-6E8A-4147-A177-3AD203B41FA5}">
                      <a16:colId xmlns:a16="http://schemas.microsoft.com/office/drawing/2014/main" val="3118493583"/>
                    </a:ext>
                  </a:extLst>
                </a:gridCol>
                <a:gridCol w="810950">
                  <a:extLst>
                    <a:ext uri="{9D8B030D-6E8A-4147-A177-3AD203B41FA5}">
                      <a16:colId xmlns:a16="http://schemas.microsoft.com/office/drawing/2014/main" val="4040553683"/>
                    </a:ext>
                  </a:extLst>
                </a:gridCol>
              </a:tblGrid>
              <a:tr h="2000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Patient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Plan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D95% </a:t>
                      </a:r>
                      <a:r>
                        <a:rPr lang="fr-FR" sz="1100" u="none" strike="noStrike" dirty="0" err="1">
                          <a:effectLst/>
                        </a:rPr>
                        <a:t>PTVEtendu</a:t>
                      </a:r>
                      <a:r>
                        <a:rPr lang="fr-FR" sz="1100" u="none" strike="noStrike" dirty="0">
                          <a:effectLst/>
                        </a:rPr>
                        <a:t> (%)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633971"/>
                  </a:ext>
                </a:extLst>
              </a:tr>
              <a:tr h="2070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0,3cm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0,3cm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0,6 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0,6cm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0,75cm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0,75cm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62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SeinG_NR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92,0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93,8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86,6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90,5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82,5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88,5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051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seinG_R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93,7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95,8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93,0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95,7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736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SeinG_NR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94,7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88,8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92,8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85,0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90,6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336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SeinG_R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93,6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92,5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773148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61718"/>
              </p:ext>
            </p:extLst>
          </p:nvPr>
        </p:nvGraphicFramePr>
        <p:xfrm>
          <a:off x="252664" y="3068054"/>
          <a:ext cx="7009153" cy="11881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5897">
                  <a:extLst>
                    <a:ext uri="{9D8B030D-6E8A-4147-A177-3AD203B41FA5}">
                      <a16:colId xmlns:a16="http://schemas.microsoft.com/office/drawing/2014/main" val="4243788771"/>
                    </a:ext>
                  </a:extLst>
                </a:gridCol>
                <a:gridCol w="941338">
                  <a:extLst>
                    <a:ext uri="{9D8B030D-6E8A-4147-A177-3AD203B41FA5}">
                      <a16:colId xmlns:a16="http://schemas.microsoft.com/office/drawing/2014/main" val="4169767023"/>
                    </a:ext>
                  </a:extLst>
                </a:gridCol>
                <a:gridCol w="591517">
                  <a:extLst>
                    <a:ext uri="{9D8B030D-6E8A-4147-A177-3AD203B41FA5}">
                      <a16:colId xmlns:a16="http://schemas.microsoft.com/office/drawing/2014/main" val="725707958"/>
                    </a:ext>
                  </a:extLst>
                </a:gridCol>
                <a:gridCol w="734625">
                  <a:extLst>
                    <a:ext uri="{9D8B030D-6E8A-4147-A177-3AD203B41FA5}">
                      <a16:colId xmlns:a16="http://schemas.microsoft.com/office/drawing/2014/main" val="4189458260"/>
                    </a:ext>
                  </a:extLst>
                </a:gridCol>
                <a:gridCol w="763247">
                  <a:extLst>
                    <a:ext uri="{9D8B030D-6E8A-4147-A177-3AD203B41FA5}">
                      <a16:colId xmlns:a16="http://schemas.microsoft.com/office/drawing/2014/main" val="3110328814"/>
                    </a:ext>
                  </a:extLst>
                </a:gridCol>
                <a:gridCol w="725085">
                  <a:extLst>
                    <a:ext uri="{9D8B030D-6E8A-4147-A177-3AD203B41FA5}">
                      <a16:colId xmlns:a16="http://schemas.microsoft.com/office/drawing/2014/main" val="2123983437"/>
                    </a:ext>
                  </a:extLst>
                </a:gridCol>
                <a:gridCol w="734625">
                  <a:extLst>
                    <a:ext uri="{9D8B030D-6E8A-4147-A177-3AD203B41FA5}">
                      <a16:colId xmlns:a16="http://schemas.microsoft.com/office/drawing/2014/main" val="4100460500"/>
                    </a:ext>
                  </a:extLst>
                </a:gridCol>
                <a:gridCol w="791869">
                  <a:extLst>
                    <a:ext uri="{9D8B030D-6E8A-4147-A177-3AD203B41FA5}">
                      <a16:colId xmlns:a16="http://schemas.microsoft.com/office/drawing/2014/main" val="3118493583"/>
                    </a:ext>
                  </a:extLst>
                </a:gridCol>
                <a:gridCol w="810950">
                  <a:extLst>
                    <a:ext uri="{9D8B030D-6E8A-4147-A177-3AD203B41FA5}">
                      <a16:colId xmlns:a16="http://schemas.microsoft.com/office/drawing/2014/main" val="4040553683"/>
                    </a:ext>
                  </a:extLst>
                </a:gridCol>
              </a:tblGrid>
              <a:tr h="2000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Patient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Plan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D95% </a:t>
                      </a:r>
                      <a:r>
                        <a:rPr lang="fr-FR" sz="1100" u="none" strike="noStrike" dirty="0" err="1">
                          <a:effectLst/>
                        </a:rPr>
                        <a:t>PTVEtendu</a:t>
                      </a:r>
                      <a:r>
                        <a:rPr lang="fr-FR" sz="1100" u="none" strike="noStrike" dirty="0">
                          <a:effectLst/>
                        </a:rPr>
                        <a:t> (%)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633971"/>
                  </a:ext>
                </a:extLst>
              </a:tr>
              <a:tr h="2070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0,3cm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0,3cm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0,6 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0,6cm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0,51cm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0,51cm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62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paroiD_NR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93,0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87,0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91,0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90,0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92,0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051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paroiD_R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94,0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97,3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96,5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736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paroiG_NR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94,3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76,7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92,7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83,0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336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paroiG_R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95,9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94,8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95,7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91,7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97,2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773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78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253199"/>
              </p:ext>
            </p:extLst>
          </p:nvPr>
        </p:nvGraphicFramePr>
        <p:xfrm>
          <a:off x="378996" y="2963779"/>
          <a:ext cx="7009153" cy="1236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5897">
                  <a:extLst>
                    <a:ext uri="{9D8B030D-6E8A-4147-A177-3AD203B41FA5}">
                      <a16:colId xmlns:a16="http://schemas.microsoft.com/office/drawing/2014/main" val="4243788771"/>
                    </a:ext>
                  </a:extLst>
                </a:gridCol>
                <a:gridCol w="941338">
                  <a:extLst>
                    <a:ext uri="{9D8B030D-6E8A-4147-A177-3AD203B41FA5}">
                      <a16:colId xmlns:a16="http://schemas.microsoft.com/office/drawing/2014/main" val="4169767023"/>
                    </a:ext>
                  </a:extLst>
                </a:gridCol>
                <a:gridCol w="591517">
                  <a:extLst>
                    <a:ext uri="{9D8B030D-6E8A-4147-A177-3AD203B41FA5}">
                      <a16:colId xmlns:a16="http://schemas.microsoft.com/office/drawing/2014/main" val="725707958"/>
                    </a:ext>
                  </a:extLst>
                </a:gridCol>
                <a:gridCol w="734625">
                  <a:extLst>
                    <a:ext uri="{9D8B030D-6E8A-4147-A177-3AD203B41FA5}">
                      <a16:colId xmlns:a16="http://schemas.microsoft.com/office/drawing/2014/main" val="4189458260"/>
                    </a:ext>
                  </a:extLst>
                </a:gridCol>
                <a:gridCol w="763247">
                  <a:extLst>
                    <a:ext uri="{9D8B030D-6E8A-4147-A177-3AD203B41FA5}">
                      <a16:colId xmlns:a16="http://schemas.microsoft.com/office/drawing/2014/main" val="3110328814"/>
                    </a:ext>
                  </a:extLst>
                </a:gridCol>
                <a:gridCol w="725085">
                  <a:extLst>
                    <a:ext uri="{9D8B030D-6E8A-4147-A177-3AD203B41FA5}">
                      <a16:colId xmlns:a16="http://schemas.microsoft.com/office/drawing/2014/main" val="2123983437"/>
                    </a:ext>
                  </a:extLst>
                </a:gridCol>
                <a:gridCol w="734625">
                  <a:extLst>
                    <a:ext uri="{9D8B030D-6E8A-4147-A177-3AD203B41FA5}">
                      <a16:colId xmlns:a16="http://schemas.microsoft.com/office/drawing/2014/main" val="4100460500"/>
                    </a:ext>
                  </a:extLst>
                </a:gridCol>
                <a:gridCol w="791869">
                  <a:extLst>
                    <a:ext uri="{9D8B030D-6E8A-4147-A177-3AD203B41FA5}">
                      <a16:colId xmlns:a16="http://schemas.microsoft.com/office/drawing/2014/main" val="3118493583"/>
                    </a:ext>
                  </a:extLst>
                </a:gridCol>
                <a:gridCol w="810950">
                  <a:extLst>
                    <a:ext uri="{9D8B030D-6E8A-4147-A177-3AD203B41FA5}">
                      <a16:colId xmlns:a16="http://schemas.microsoft.com/office/drawing/2014/main" val="4040553683"/>
                    </a:ext>
                  </a:extLst>
                </a:gridCol>
              </a:tblGrid>
              <a:tr h="2000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Patient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Plan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D95% </a:t>
                      </a:r>
                      <a:r>
                        <a:rPr lang="fr-FR" sz="1100" u="none" strike="noStrike" dirty="0" err="1">
                          <a:effectLst/>
                        </a:rPr>
                        <a:t>PTVBoost</a:t>
                      </a:r>
                      <a:r>
                        <a:rPr lang="fr-FR" sz="1100" u="none" strike="noStrike" dirty="0">
                          <a:effectLst/>
                        </a:rPr>
                        <a:t>(%)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633971"/>
                  </a:ext>
                </a:extLst>
              </a:tr>
              <a:tr h="2070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0,3cm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0,3cm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0,6 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0,6cm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0,75cm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0,75cm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62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SeinGBI_NR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95,3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92,1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89,4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96,2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051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seinGBI_R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99,4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97,9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99,4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73689"/>
                  </a:ext>
                </a:extLst>
              </a:tr>
              <a:tr h="23912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SeinGBI_NR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chemeClr val="accent4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96,8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92,3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336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seinGBI_R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96,3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93,8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92,2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95,7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773148"/>
                  </a:ext>
                </a:extLst>
              </a:tr>
            </a:tbl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3380873" y="0"/>
            <a:ext cx="3410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87B5CE"/>
                </a:solidFill>
              </a:rPr>
              <a:t>Robust</a:t>
            </a:r>
            <a:r>
              <a:rPr lang="fr-FR" sz="3200" dirty="0">
                <a:solidFill>
                  <a:srgbClr val="87B5CE"/>
                </a:solidFill>
              </a:rPr>
              <a:t> Evaluation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283" y="400109"/>
            <a:ext cx="1224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2-Résultats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8283" y="870071"/>
            <a:ext cx="8349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Couverture PTV </a:t>
            </a:r>
            <a:r>
              <a:rPr lang="fr-FR" sz="1600" dirty="0" err="1"/>
              <a:t>Eval</a:t>
            </a:r>
            <a:r>
              <a:rPr lang="fr-FR" sz="1600" dirty="0"/>
              <a:t> OM et PTV </a:t>
            </a:r>
            <a:r>
              <a:rPr lang="fr-FR" sz="1600" dirty="0" err="1"/>
              <a:t>Boost</a:t>
            </a:r>
            <a:r>
              <a:rPr lang="fr-FR" sz="1600" dirty="0"/>
              <a:t>: comparaison plan « </a:t>
            </a:r>
            <a:r>
              <a:rPr lang="fr-FR" sz="1600" dirty="0" err="1"/>
              <a:t>Robust</a:t>
            </a:r>
            <a:r>
              <a:rPr lang="fr-FR" sz="1600" dirty="0"/>
              <a:t> » et « Non </a:t>
            </a:r>
            <a:r>
              <a:rPr lang="fr-FR" sz="1600" dirty="0" err="1"/>
              <a:t>Robust</a:t>
            </a:r>
            <a:r>
              <a:rPr lang="fr-FR" sz="1600" dirty="0"/>
              <a:t> » pour Sein avec </a:t>
            </a:r>
            <a:r>
              <a:rPr lang="fr-FR" sz="1600" dirty="0" err="1"/>
              <a:t>BoostIntegé</a:t>
            </a:r>
            <a:endParaRPr lang="fr-FR" sz="1600" dirty="0"/>
          </a:p>
          <a:p>
            <a:endParaRPr lang="fr-FR" sz="1600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4313"/>
              </p:ext>
            </p:extLst>
          </p:nvPr>
        </p:nvGraphicFramePr>
        <p:xfrm>
          <a:off x="378995" y="1593210"/>
          <a:ext cx="7009153" cy="11881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5897">
                  <a:extLst>
                    <a:ext uri="{9D8B030D-6E8A-4147-A177-3AD203B41FA5}">
                      <a16:colId xmlns:a16="http://schemas.microsoft.com/office/drawing/2014/main" val="4243788771"/>
                    </a:ext>
                  </a:extLst>
                </a:gridCol>
                <a:gridCol w="941338">
                  <a:extLst>
                    <a:ext uri="{9D8B030D-6E8A-4147-A177-3AD203B41FA5}">
                      <a16:colId xmlns:a16="http://schemas.microsoft.com/office/drawing/2014/main" val="4169767023"/>
                    </a:ext>
                  </a:extLst>
                </a:gridCol>
                <a:gridCol w="591517">
                  <a:extLst>
                    <a:ext uri="{9D8B030D-6E8A-4147-A177-3AD203B41FA5}">
                      <a16:colId xmlns:a16="http://schemas.microsoft.com/office/drawing/2014/main" val="725707958"/>
                    </a:ext>
                  </a:extLst>
                </a:gridCol>
                <a:gridCol w="734625">
                  <a:extLst>
                    <a:ext uri="{9D8B030D-6E8A-4147-A177-3AD203B41FA5}">
                      <a16:colId xmlns:a16="http://schemas.microsoft.com/office/drawing/2014/main" val="4189458260"/>
                    </a:ext>
                  </a:extLst>
                </a:gridCol>
                <a:gridCol w="763247">
                  <a:extLst>
                    <a:ext uri="{9D8B030D-6E8A-4147-A177-3AD203B41FA5}">
                      <a16:colId xmlns:a16="http://schemas.microsoft.com/office/drawing/2014/main" val="3110328814"/>
                    </a:ext>
                  </a:extLst>
                </a:gridCol>
                <a:gridCol w="725085">
                  <a:extLst>
                    <a:ext uri="{9D8B030D-6E8A-4147-A177-3AD203B41FA5}">
                      <a16:colId xmlns:a16="http://schemas.microsoft.com/office/drawing/2014/main" val="2123983437"/>
                    </a:ext>
                  </a:extLst>
                </a:gridCol>
                <a:gridCol w="734625">
                  <a:extLst>
                    <a:ext uri="{9D8B030D-6E8A-4147-A177-3AD203B41FA5}">
                      <a16:colId xmlns:a16="http://schemas.microsoft.com/office/drawing/2014/main" val="4100460500"/>
                    </a:ext>
                  </a:extLst>
                </a:gridCol>
                <a:gridCol w="791869">
                  <a:extLst>
                    <a:ext uri="{9D8B030D-6E8A-4147-A177-3AD203B41FA5}">
                      <a16:colId xmlns:a16="http://schemas.microsoft.com/office/drawing/2014/main" val="3118493583"/>
                    </a:ext>
                  </a:extLst>
                </a:gridCol>
                <a:gridCol w="810950">
                  <a:extLst>
                    <a:ext uri="{9D8B030D-6E8A-4147-A177-3AD203B41FA5}">
                      <a16:colId xmlns:a16="http://schemas.microsoft.com/office/drawing/2014/main" val="4040553683"/>
                    </a:ext>
                  </a:extLst>
                </a:gridCol>
              </a:tblGrid>
              <a:tr h="2000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patient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Plan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D95% </a:t>
                      </a:r>
                      <a:r>
                        <a:rPr lang="fr-FR" sz="1100" u="none" strike="noStrike" dirty="0" err="1">
                          <a:effectLst/>
                        </a:rPr>
                        <a:t>PTVEtendu</a:t>
                      </a:r>
                      <a:r>
                        <a:rPr lang="fr-FR" sz="1100" u="none" strike="noStrike" dirty="0">
                          <a:effectLst/>
                        </a:rPr>
                        <a:t> (%)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633971"/>
                  </a:ext>
                </a:extLst>
              </a:tr>
              <a:tr h="2070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Dosi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0,3cm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0,3cm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0,6 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0,6cm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0,75cm </a:t>
                      </a:r>
                      <a:r>
                        <a:rPr lang="fr-FR" sz="1100" u="none" strike="noStrike" dirty="0" err="1">
                          <a:effectLst/>
                        </a:rPr>
                        <a:t>Ant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0,75cm </a:t>
                      </a:r>
                      <a:r>
                        <a:rPr lang="fr-FR" sz="1100" u="none" strike="noStrike" dirty="0" err="1">
                          <a:effectLst/>
                        </a:rPr>
                        <a:t>Lat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62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SeinGBI_NR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92,1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94,2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86,9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91,6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84,0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89,8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051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seinGBI_R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94,8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93,7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95,4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93,0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736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SeinGBI_NR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93,1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87,2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91,8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84,1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89,7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336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 err="1">
                          <a:effectLst/>
                        </a:rPr>
                        <a:t>seinGBI_R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95,3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773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61" y="2779442"/>
            <a:ext cx="4277260" cy="19775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380873" y="0"/>
            <a:ext cx="3410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87B5CE"/>
                </a:solidFill>
              </a:rPr>
              <a:t>Robust</a:t>
            </a:r>
            <a:r>
              <a:rPr lang="fr-FR" sz="3200" dirty="0">
                <a:solidFill>
                  <a:srgbClr val="87B5CE"/>
                </a:solidFill>
              </a:rPr>
              <a:t> Evaluation</a:t>
            </a:r>
            <a:endParaRPr lang="fr-FR" dirty="0">
              <a:solidFill>
                <a:srgbClr val="87B5C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283" y="400109"/>
            <a:ext cx="1224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FF6600"/>
                </a:solidFill>
              </a:rPr>
              <a:t>2-Résultats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2" y="2779442"/>
            <a:ext cx="4083532" cy="19470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02" y="769441"/>
            <a:ext cx="2636770" cy="18741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170" y="712247"/>
            <a:ext cx="2630441" cy="18825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57799" y="2225444"/>
            <a:ext cx="2589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Plan R sur CT Ant_0,75cm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602" y="2274284"/>
            <a:ext cx="273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Plan NR sur CT Ant_0,75cm</a:t>
            </a:r>
          </a:p>
        </p:txBody>
      </p:sp>
    </p:spTree>
    <p:extLst>
      <p:ext uri="{BB962C8B-B14F-4D97-AF65-F5344CB8AC3E}">
        <p14:creationId xmlns:p14="http://schemas.microsoft.com/office/powerpoint/2010/main" val="25650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596182"/>
            <a:ext cx="91143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u="sng" dirty="0">
                <a:solidFill>
                  <a:srgbClr val="FF6600"/>
                </a:solidFill>
              </a:rPr>
              <a:t>Processus d’optimisation avec l’option Robustesse :</a:t>
            </a:r>
          </a:p>
          <a:p>
            <a:endParaRPr lang="fr-FR" sz="8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Les structures optimisées avec l’option Robustesse doivent être définies sur tous les scenarios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L’objectif est de délivrer un plan qui permette de respecter les objectifs et les contraintes des ces structures sur tous les scenarios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8" y="2580987"/>
            <a:ext cx="62267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u="sng" dirty="0">
                <a:solidFill>
                  <a:srgbClr val="FF6600"/>
                </a:solidFill>
              </a:rPr>
              <a:t>Application pour le Sein:</a:t>
            </a:r>
          </a:p>
          <a:p>
            <a:endParaRPr lang="fr-FR" sz="800" u="sng" dirty="0"/>
          </a:p>
          <a:p>
            <a:r>
              <a:rPr lang="fr-FR" sz="1700" dirty="0"/>
              <a:t>Créer un fuite pour tenir compte: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700" dirty="0"/>
              <a:t>des mouvements thoraciques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700" dirty="0"/>
              <a:t>d’éventuelles  modifications anatomiques</a:t>
            </a:r>
          </a:p>
          <a:p>
            <a:pPr lvl="1"/>
            <a:r>
              <a:rPr lang="fr-FR" sz="1700" dirty="0"/>
              <a:t>      (mineure)</a:t>
            </a:r>
          </a:p>
          <a:p>
            <a:endParaRPr lang="fr-FR" dirty="0"/>
          </a:p>
          <a:p>
            <a:endParaRPr lang="fr-FR" u="sng" dirty="0"/>
          </a:p>
        </p:txBody>
      </p:sp>
      <p:sp>
        <p:nvSpPr>
          <p:cNvPr id="6" name="ZoneTexte 5"/>
          <p:cNvSpPr txBox="1"/>
          <p:nvPr/>
        </p:nvSpPr>
        <p:spPr>
          <a:xfrm>
            <a:off x="2340143" y="-36939"/>
            <a:ext cx="4578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 Méthode de Robustesse </a:t>
            </a:r>
            <a:endParaRPr lang="fr-FR" dirty="0">
              <a:solidFill>
                <a:srgbClr val="87B5CE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07" y="2697752"/>
            <a:ext cx="4253165" cy="233041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87" y="1798093"/>
            <a:ext cx="5048250" cy="6953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57155" y="1798093"/>
            <a:ext cx="435950" cy="692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50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22884" y="0"/>
            <a:ext cx="443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Contrôles pré- traitement</a:t>
            </a:r>
            <a:endParaRPr lang="fr-FR" dirty="0">
              <a:solidFill>
                <a:srgbClr val="87B5CE"/>
              </a:solidFill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36537"/>
              </p:ext>
            </p:extLst>
          </p:nvPr>
        </p:nvGraphicFramePr>
        <p:xfrm>
          <a:off x="2714625" y="941388"/>
          <a:ext cx="3714818" cy="32623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2292">
                  <a:extLst>
                    <a:ext uri="{9D8B030D-6E8A-4147-A177-3AD203B41FA5}">
                      <a16:colId xmlns:a16="http://schemas.microsoft.com/office/drawing/2014/main" val="1598768527"/>
                    </a:ext>
                  </a:extLst>
                </a:gridCol>
                <a:gridCol w="759043">
                  <a:extLst>
                    <a:ext uri="{9D8B030D-6E8A-4147-A177-3AD203B41FA5}">
                      <a16:colId xmlns:a16="http://schemas.microsoft.com/office/drawing/2014/main" val="4243502160"/>
                    </a:ext>
                  </a:extLst>
                </a:gridCol>
                <a:gridCol w="1210686">
                  <a:extLst>
                    <a:ext uri="{9D8B030D-6E8A-4147-A177-3AD203B41FA5}">
                      <a16:colId xmlns:a16="http://schemas.microsoft.com/office/drawing/2014/main" val="64534450"/>
                    </a:ext>
                  </a:extLst>
                </a:gridCol>
                <a:gridCol w="1042797">
                  <a:extLst>
                    <a:ext uri="{9D8B030D-6E8A-4147-A177-3AD203B41FA5}">
                      <a16:colId xmlns:a16="http://schemas.microsoft.com/office/drawing/2014/main" val="968756989"/>
                    </a:ext>
                  </a:extLst>
                </a:gridCol>
              </a:tblGrid>
              <a:tr h="149256"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 err="1">
                          <a:effectLst/>
                        </a:rPr>
                        <a:t>Lateralité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Analyse </a:t>
                      </a:r>
                      <a:r>
                        <a:rPr lang="fr-FR" sz="800" u="none" strike="noStrike" dirty="0" err="1">
                          <a:effectLst/>
                        </a:rPr>
                        <a:t>RotATION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Analyse 2D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985712"/>
                  </a:ext>
                </a:extLst>
              </a:tr>
              <a:tr h="149256"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3%/3mm iso10%,iso70%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3%/3mm iso10%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99665"/>
                  </a:ext>
                </a:extLst>
              </a:tr>
              <a:tr h="149256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fr-FR" sz="800" u="none" strike="noStrike" dirty="0" err="1">
                          <a:effectLst/>
                        </a:rPr>
                        <a:t>SeinSeul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sein G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97,3/98,2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100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32081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sein Gall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98,3/99,3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100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353793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 err="1">
                          <a:effectLst/>
                        </a:rPr>
                        <a:t>PAROIGall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96,2/94,4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100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827319"/>
                  </a:ext>
                </a:extLst>
              </a:tr>
              <a:tr h="14214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PAROID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97,8/98,9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99,9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539953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 err="1">
                          <a:effectLst/>
                        </a:rPr>
                        <a:t>PAROIDall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95,9/96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100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574344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 G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97,1/97,8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99,8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88605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 D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98,1/99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99,6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36209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 D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95/97,9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100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62510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 G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96,9/97,5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99,6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27401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SEING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97,1/98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100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419239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 D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98,1/99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99,6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71592"/>
                  </a:ext>
                </a:extLst>
              </a:tr>
              <a:tr h="149256"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289371"/>
                  </a:ext>
                </a:extLst>
              </a:tr>
              <a:tr h="14925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fr-FR" sz="800" u="none" strike="noStrike" dirty="0">
                          <a:effectLst/>
                        </a:rPr>
                        <a:t>BI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sein G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97,1/99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100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296745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sein G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97,5/98,1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99,4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901939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 D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97/98,6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100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193252"/>
                  </a:ext>
                </a:extLst>
              </a:tr>
              <a:tr h="14214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 D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95/97,9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100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809406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 G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97,1/98,7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100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53896"/>
                  </a:ext>
                </a:extLst>
              </a:tr>
              <a:tr h="14214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SeinDall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96,5/97,9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99,4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190113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SeinD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96,2/98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99,4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39649"/>
                  </a:ext>
                </a:extLst>
              </a:tr>
              <a:tr h="14925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>
                          <a:effectLst/>
                        </a:rPr>
                        <a:t>SEING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97,9/99,3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u="none" strike="noStrike" dirty="0">
                          <a:effectLst/>
                        </a:rPr>
                        <a:t>100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7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25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600805"/>
            <a:ext cx="7236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rgbClr val="FF6600"/>
                </a:solidFill>
              </a:rPr>
              <a:t>1-Création des CT déformés avec l’option « </a:t>
            </a:r>
            <a:r>
              <a:rPr lang="fr-FR" sz="1600" i="1" dirty="0" err="1">
                <a:solidFill>
                  <a:srgbClr val="FF6600"/>
                </a:solidFill>
              </a:rPr>
              <a:t>organ</a:t>
            </a:r>
            <a:r>
              <a:rPr lang="fr-FR" sz="1600" i="1" dirty="0">
                <a:solidFill>
                  <a:srgbClr val="FF6600"/>
                </a:solidFill>
              </a:rPr>
              <a:t> motion »</a:t>
            </a:r>
          </a:p>
          <a:p>
            <a:r>
              <a:rPr lang="fr-FR" dirty="0"/>
              <a:t>			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39" y="2281206"/>
            <a:ext cx="3971208" cy="256172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49" y="2281206"/>
            <a:ext cx="4121890" cy="2579135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12796" y="878926"/>
            <a:ext cx="9032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Mouvement du CTV Sein/Paroi de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1,5 cm </a:t>
            </a:r>
            <a:r>
              <a:rPr lang="fr-FR" sz="1600" dirty="0" err="1"/>
              <a:t>Ant</a:t>
            </a:r>
            <a:r>
              <a:rPr lang="fr-FR" sz="1600" dirty="0"/>
              <a:t> et 1,5 cm </a:t>
            </a:r>
            <a:r>
              <a:rPr lang="fr-FR" sz="1600" dirty="0" err="1"/>
              <a:t>LatD</a:t>
            </a:r>
            <a:r>
              <a:rPr lang="fr-FR" sz="1600" dirty="0"/>
              <a:t>/G </a:t>
            </a:r>
            <a:r>
              <a:rPr lang="fr-FR" sz="1600" dirty="0">
                <a:sym typeface="Wingdings" panose="05000000000000000000" pitchFamily="2" charset="2"/>
              </a:rPr>
              <a:t>Seins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1,01 cm </a:t>
            </a:r>
            <a:r>
              <a:rPr lang="fr-FR" sz="1600" dirty="0" err="1"/>
              <a:t>Ant</a:t>
            </a:r>
            <a:r>
              <a:rPr lang="fr-FR" sz="1600" dirty="0"/>
              <a:t>; 1,01 cm </a:t>
            </a:r>
            <a:r>
              <a:rPr lang="fr-FR" sz="1600" dirty="0" err="1"/>
              <a:t>LatD</a:t>
            </a:r>
            <a:r>
              <a:rPr lang="fr-FR" sz="1600" dirty="0"/>
              <a:t>/G </a:t>
            </a:r>
            <a:r>
              <a:rPr lang="fr-FR" sz="1600" dirty="0">
                <a:sym typeface="Wingdings" panose="05000000000000000000" pitchFamily="2" charset="2"/>
              </a:rPr>
              <a:t></a:t>
            </a:r>
            <a:r>
              <a:rPr lang="fr-FR" sz="1600" dirty="0"/>
              <a:t>Parois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Création de tous les </a:t>
            </a:r>
            <a:r>
              <a:rPr lang="fr-FR" sz="1600" dirty="0" err="1"/>
              <a:t>scenari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Fixations des organes: Cœur, Foie (</a:t>
            </a:r>
            <a:r>
              <a:rPr lang="fr-FR" sz="1600" dirty="0" err="1"/>
              <a:t>CotéDt</a:t>
            </a:r>
            <a:r>
              <a:rPr lang="fr-FR" sz="1600" dirty="0"/>
              <a:t>) et Poumon </a:t>
            </a:r>
            <a:r>
              <a:rPr lang="fr-FR" sz="1600" dirty="0" err="1"/>
              <a:t>Ipsilat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925052" y="-32096"/>
            <a:ext cx="5991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Préparation du dossier (Script) </a:t>
            </a:r>
            <a:endParaRPr lang="fr-FR" dirty="0">
              <a:solidFill>
                <a:srgbClr val="87B5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7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717009" y="4877142"/>
            <a:ext cx="4407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Nom du groupe et de chaque scanner est suivi de   »_</a:t>
            </a:r>
            <a:r>
              <a:rPr lang="fr-FR" sz="1200" dirty="0" err="1"/>
              <a:t>NomCTDOSI</a:t>
            </a:r>
            <a:r>
              <a:rPr lang="fr-FR" sz="1200" dirty="0"/>
              <a:t> »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063" y="1573739"/>
            <a:ext cx="6445192" cy="14743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20180" y="1573738"/>
            <a:ext cx="6445192" cy="147437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620180" y="1573739"/>
            <a:ext cx="772727" cy="23701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4751948" y="1581366"/>
            <a:ext cx="772727" cy="23701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883717" y="1579573"/>
            <a:ext cx="1309788" cy="23701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147715" y="1557906"/>
            <a:ext cx="2226846" cy="1506035"/>
            <a:chOff x="192005" y="1928982"/>
            <a:chExt cx="2226846" cy="1506035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/>
            <a:srcRect r="53163"/>
            <a:stretch/>
          </p:blipFill>
          <p:spPr>
            <a:xfrm>
              <a:off x="192005" y="1928982"/>
              <a:ext cx="2226846" cy="1506035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2057400" y="2280146"/>
              <a:ext cx="277230" cy="215444"/>
            </a:xfrm>
            <a:prstGeom prst="rect">
              <a:avLst/>
            </a:prstGeom>
            <a:solidFill>
              <a:srgbClr val="181818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51135" y="859767"/>
            <a:ext cx="7236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rgbClr val="FF6600"/>
                </a:solidFill>
              </a:rPr>
              <a:t>1-Création de 3 CT déformés avec l’option « </a:t>
            </a:r>
            <a:r>
              <a:rPr lang="fr-FR" sz="1600" i="1" dirty="0" err="1">
                <a:solidFill>
                  <a:srgbClr val="FF6600"/>
                </a:solidFill>
              </a:rPr>
              <a:t>organ</a:t>
            </a:r>
            <a:r>
              <a:rPr lang="fr-FR" sz="1600" i="1" dirty="0">
                <a:solidFill>
                  <a:srgbClr val="FF6600"/>
                </a:solidFill>
              </a:rPr>
              <a:t> motion »</a:t>
            </a:r>
          </a:p>
          <a:p>
            <a:r>
              <a:rPr lang="fr-FR" dirty="0"/>
              <a:t>			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925052" y="-32096"/>
            <a:ext cx="5991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Préparation du dossier (Script)  </a:t>
            </a:r>
            <a:endParaRPr lang="fr-FR" dirty="0">
              <a:solidFill>
                <a:srgbClr val="87B5CE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179" y="3230478"/>
            <a:ext cx="6445193" cy="147437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643063" y="3230478"/>
            <a:ext cx="6445192" cy="147437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43063" y="3230479"/>
            <a:ext cx="918284" cy="2370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74831" y="3238106"/>
            <a:ext cx="970248" cy="2370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06600" y="3236313"/>
            <a:ext cx="1389174" cy="2370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5"/>
          <a:srcRect r="8970"/>
          <a:stretch/>
        </p:blipFill>
        <p:spPr>
          <a:xfrm>
            <a:off x="132828" y="3348986"/>
            <a:ext cx="2243409" cy="1414269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1509917" y="4084721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Parois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473207" y="243179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Seins</a:t>
            </a:r>
          </a:p>
        </p:txBody>
      </p:sp>
    </p:spTree>
    <p:extLst>
      <p:ext uri="{BB962C8B-B14F-4D97-AF65-F5344CB8AC3E}">
        <p14:creationId xmlns:p14="http://schemas.microsoft.com/office/powerpoint/2010/main" val="401131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71933" y="734194"/>
            <a:ext cx="7236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181818"/>
                </a:solidFill>
              </a:rPr>
              <a:t> </a:t>
            </a:r>
            <a:r>
              <a:rPr lang="fr-FR" b="1" dirty="0">
                <a:solidFill>
                  <a:srgbClr val="181818"/>
                </a:solidFill>
              </a:rPr>
              <a:t>3 CT déformés utilisés pour l’optimisation du Sein</a:t>
            </a:r>
          </a:p>
          <a:p>
            <a:r>
              <a:rPr lang="fr-FR" dirty="0"/>
              <a:t>		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795" y="1105766"/>
            <a:ext cx="2245893" cy="15486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674" y="2993050"/>
            <a:ext cx="2450360" cy="16804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357938" y="3005360"/>
            <a:ext cx="2544036" cy="16681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406" y="2993050"/>
            <a:ext cx="2331046" cy="1668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66409" y="1637654"/>
            <a:ext cx="16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CTDOSI</a:t>
            </a:r>
          </a:p>
        </p:txBody>
      </p:sp>
      <p:sp>
        <p:nvSpPr>
          <p:cNvPr id="9" name="Rectangle 8"/>
          <p:cNvSpPr/>
          <p:nvPr/>
        </p:nvSpPr>
        <p:spPr>
          <a:xfrm>
            <a:off x="3318674" y="4488822"/>
            <a:ext cx="2408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>
                <a:solidFill>
                  <a:srgbClr val="FFFF00"/>
                </a:solidFill>
              </a:rPr>
              <a:t>SOM COMBI LAT0,79 ANT1,28_CTDOSI</a:t>
            </a:r>
            <a:endParaRPr lang="fr-FR" sz="1100" dirty="0"/>
          </a:p>
        </p:txBody>
      </p:sp>
      <p:sp>
        <p:nvSpPr>
          <p:cNvPr id="10" name="Rectangle 9"/>
          <p:cNvSpPr/>
          <p:nvPr/>
        </p:nvSpPr>
        <p:spPr>
          <a:xfrm>
            <a:off x="831505" y="4488822"/>
            <a:ext cx="15135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>
                <a:solidFill>
                  <a:srgbClr val="FFFF00"/>
                </a:solidFill>
              </a:rPr>
              <a:t>SOM ANT 0,75_CTDOSI</a:t>
            </a:r>
            <a:endParaRPr lang="fr-FR" sz="1100" dirty="0"/>
          </a:p>
        </p:txBody>
      </p:sp>
      <p:sp>
        <p:nvSpPr>
          <p:cNvPr id="11" name="Rectangle 10"/>
          <p:cNvSpPr/>
          <p:nvPr/>
        </p:nvSpPr>
        <p:spPr>
          <a:xfrm>
            <a:off x="6568181" y="4447974"/>
            <a:ext cx="14814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>
                <a:solidFill>
                  <a:srgbClr val="FFFF00"/>
                </a:solidFill>
              </a:rPr>
              <a:t>SOM LAT 0,75_CTDOSI</a:t>
            </a:r>
            <a:endParaRPr lang="fr-FR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925052" y="-32096"/>
            <a:ext cx="5991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Préparation du dossier par Script </a:t>
            </a:r>
            <a:endParaRPr lang="fr-FR" dirty="0">
              <a:solidFill>
                <a:srgbClr val="87B5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7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60" y="1227240"/>
            <a:ext cx="2782339" cy="176556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/>
          <a:srcRect t="6793"/>
          <a:stretch/>
        </p:blipFill>
        <p:spPr>
          <a:xfrm>
            <a:off x="149450" y="3152274"/>
            <a:ext cx="2761247" cy="159815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/>
          <a:srcRect t="12041"/>
          <a:stretch/>
        </p:blipFill>
        <p:spPr>
          <a:xfrm>
            <a:off x="6187276" y="3200400"/>
            <a:ext cx="2684509" cy="150918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t="13402"/>
          <a:stretch/>
        </p:blipFill>
        <p:spPr>
          <a:xfrm>
            <a:off x="3186536" y="3152274"/>
            <a:ext cx="2724901" cy="159815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1933" y="734194"/>
            <a:ext cx="7236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181818"/>
                </a:solidFill>
              </a:rPr>
              <a:t> </a:t>
            </a:r>
            <a:r>
              <a:rPr lang="fr-FR" b="1" dirty="0">
                <a:solidFill>
                  <a:srgbClr val="181818"/>
                </a:solidFill>
              </a:rPr>
              <a:t>3 CT déformés utilisés pour l’optimisation du Sein</a:t>
            </a:r>
          </a:p>
          <a:p>
            <a:r>
              <a:rPr lang="fr-FR" dirty="0"/>
              <a:t>			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803983" y="1195859"/>
            <a:ext cx="16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CTDOSI</a:t>
            </a:r>
          </a:p>
        </p:txBody>
      </p:sp>
      <p:sp>
        <p:nvSpPr>
          <p:cNvPr id="9" name="Rectangle 8"/>
          <p:cNvSpPr/>
          <p:nvPr/>
        </p:nvSpPr>
        <p:spPr>
          <a:xfrm>
            <a:off x="3318674" y="4488822"/>
            <a:ext cx="24513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>
                <a:solidFill>
                  <a:srgbClr val="FFFF00"/>
                </a:solidFill>
              </a:rPr>
              <a:t>SOM COMBI LAT-0,53 ANT0,86_CTDOSI</a:t>
            </a:r>
            <a:endParaRPr lang="fr-FR" sz="1100" dirty="0"/>
          </a:p>
        </p:txBody>
      </p:sp>
      <p:sp>
        <p:nvSpPr>
          <p:cNvPr id="10" name="Rectangle 9"/>
          <p:cNvSpPr/>
          <p:nvPr/>
        </p:nvSpPr>
        <p:spPr>
          <a:xfrm>
            <a:off x="831505" y="4488822"/>
            <a:ext cx="15135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>
                <a:solidFill>
                  <a:srgbClr val="FFFF00"/>
                </a:solidFill>
              </a:rPr>
              <a:t>SOM ANT 0,51_CTDOSI</a:t>
            </a:r>
            <a:endParaRPr lang="fr-FR" sz="1100" dirty="0"/>
          </a:p>
        </p:txBody>
      </p:sp>
      <p:sp>
        <p:nvSpPr>
          <p:cNvPr id="11" name="Rectangle 10"/>
          <p:cNvSpPr/>
          <p:nvPr/>
        </p:nvSpPr>
        <p:spPr>
          <a:xfrm>
            <a:off x="6568181" y="4447974"/>
            <a:ext cx="1524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>
                <a:solidFill>
                  <a:srgbClr val="FFFF00"/>
                </a:solidFill>
              </a:rPr>
              <a:t>SOM LAT -0,51_CTDOSI</a:t>
            </a:r>
            <a:endParaRPr lang="fr-FR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925052" y="-32096"/>
            <a:ext cx="5991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Préparation du dossier par Script </a:t>
            </a:r>
            <a:endParaRPr lang="fr-FR" dirty="0">
              <a:solidFill>
                <a:srgbClr val="87B5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802615"/>
            <a:ext cx="90958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rgbClr val="FF6600"/>
                </a:solidFill>
              </a:rPr>
              <a:t> 2-Gestion des volumes cibles</a:t>
            </a:r>
          </a:p>
          <a:p>
            <a:endParaRPr lang="fr-FR" sz="800" dirty="0"/>
          </a:p>
          <a:p>
            <a:r>
              <a:rPr lang="fr-FR" sz="1600" dirty="0"/>
              <a:t>Le CTV Sein/Paroi (et donc le PTV associé) est </a:t>
            </a:r>
            <a:r>
              <a:rPr lang="fr-FR" sz="1600" b="1" u="sng" dirty="0"/>
              <a:t>le seul volume</a:t>
            </a:r>
            <a:r>
              <a:rPr lang="fr-FR" sz="1600" b="1" dirty="0"/>
              <a:t> </a:t>
            </a:r>
            <a:r>
              <a:rPr lang="fr-FR" sz="1600" dirty="0"/>
              <a:t>qui n’a pas la même géométrie sur le CT </a:t>
            </a:r>
            <a:r>
              <a:rPr lang="fr-FR" sz="1600" dirty="0" err="1"/>
              <a:t>Dosi</a:t>
            </a:r>
            <a:r>
              <a:rPr lang="fr-FR" sz="1600" dirty="0"/>
              <a:t> et les CT déformés 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47" y="1860518"/>
            <a:ext cx="8257920" cy="268299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24162" y="1860518"/>
            <a:ext cx="16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CTDOSI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9507" y="1870175"/>
            <a:ext cx="2999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FFFF00"/>
                </a:solidFill>
              </a:rPr>
              <a:t>SOM COMBI LAT0,79 ANT1,28_CTDOSI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925052" y="-32096"/>
            <a:ext cx="5991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Préparation du dossier par Script </a:t>
            </a:r>
            <a:endParaRPr lang="fr-FR" dirty="0">
              <a:solidFill>
                <a:srgbClr val="87B5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93284"/>
            <a:ext cx="296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i="1" dirty="0">
                <a:solidFill>
                  <a:srgbClr val="FF6600"/>
                </a:solidFill>
              </a:rPr>
              <a:t> 2-Gestion des volumes cibles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711" y="1033360"/>
            <a:ext cx="9151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Toutes les géométries des CTV et PTV (hors CTV/PTV Sein/Paroi G/D)  sont copiées sur les CT Déformées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88" y="1465718"/>
            <a:ext cx="6414761" cy="20522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375" y="2701143"/>
            <a:ext cx="1390650" cy="9525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688" y="2720149"/>
            <a:ext cx="1371600" cy="914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03688" y="3415782"/>
            <a:ext cx="1371600" cy="224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5364425" y="3429053"/>
            <a:ext cx="1371600" cy="224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594567" y="1401418"/>
            <a:ext cx="16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CTDOSI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9232" y="1404213"/>
            <a:ext cx="2999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FFFF00"/>
                </a:solidFill>
              </a:rPr>
              <a:t>SOM COMBI LAT0,79 ANT1,28_CTDOSI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50376" y="4540224"/>
            <a:ext cx="84582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b="1" i="1" dirty="0"/>
              <a:t>         Tous les  PTV (hors </a:t>
            </a:r>
            <a:r>
              <a:rPr lang="fr-FR" sz="1600" b="1" i="1" dirty="0" err="1"/>
              <a:t>PTVSein</a:t>
            </a:r>
            <a:r>
              <a:rPr lang="fr-FR" sz="1600" b="1" i="1" dirty="0"/>
              <a:t>/Paroi D/G) auront un statut  « </a:t>
            </a:r>
            <a:r>
              <a:rPr lang="fr-FR" sz="1600" b="1" i="1" dirty="0" err="1"/>
              <a:t>Overridden</a:t>
            </a:r>
            <a:r>
              <a:rPr lang="fr-FR" sz="1600" b="1" i="1" dirty="0"/>
              <a:t> »  sur les CT </a:t>
            </a:r>
            <a:r>
              <a:rPr lang="fr-FR" sz="1600" b="1" i="1" dirty="0" err="1"/>
              <a:t>deformées</a:t>
            </a:r>
            <a:endParaRPr lang="fr-FR" sz="1600" b="1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240613" y="3882549"/>
            <a:ext cx="8729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Par défaut le PTV </a:t>
            </a:r>
            <a:r>
              <a:rPr lang="fr-FR" sz="1600" dirty="0" err="1"/>
              <a:t>Boost</a:t>
            </a:r>
            <a:r>
              <a:rPr lang="fr-FR" sz="1600" dirty="0"/>
              <a:t> est translaté puisque situé dans une zone ou la grille de déformation est non nulle. Par exécution du script </a:t>
            </a:r>
            <a:r>
              <a:rPr lang="fr-FR" sz="1600" dirty="0">
                <a:sym typeface="Wingdings" panose="05000000000000000000" pitchFamily="2" charset="2"/>
              </a:rPr>
              <a:t></a:t>
            </a:r>
            <a:r>
              <a:rPr lang="fr-FR" sz="1600" dirty="0"/>
              <a:t> copie de la géométrie des CTV </a:t>
            </a:r>
            <a:r>
              <a:rPr lang="fr-FR" sz="1600" dirty="0" err="1"/>
              <a:t>Boost</a:t>
            </a:r>
            <a:r>
              <a:rPr lang="fr-FR" sz="1600" dirty="0"/>
              <a:t> et PTV </a:t>
            </a:r>
            <a:r>
              <a:rPr lang="fr-FR" sz="1600" dirty="0" err="1"/>
              <a:t>Boost</a:t>
            </a:r>
            <a:r>
              <a:rPr lang="fr-FR" sz="1600" dirty="0"/>
              <a:t> sur les CT déformées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925052" y="-32096"/>
            <a:ext cx="5991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7B5CE"/>
                </a:solidFill>
              </a:rPr>
              <a:t>Préparation du dossier par Scripts </a:t>
            </a:r>
            <a:endParaRPr lang="fr-FR" dirty="0">
              <a:solidFill>
                <a:srgbClr val="87B5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0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831947e4865ac4f8fe4926d27bd3c3153cc61c1"/>
</p:tagLst>
</file>

<file path=ppt/theme/theme1.xml><?xml version="1.0" encoding="utf-8"?>
<a:theme xmlns:a="http://schemas.openxmlformats.org/drawingml/2006/main" name="ICO">
  <a:themeElements>
    <a:clrScheme name="Rouge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ésentation ICO charte 2020" id="{5A7B24D4-5C97-480D-8BBD-916F9C96D0C0}" vid="{21E25D7C-68EA-44A6-8912-E576F2AA53A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ICO charte 2020_V1</Template>
  <TotalTime>38340</TotalTime>
  <Words>2086</Words>
  <Application>Microsoft Office PowerPoint</Application>
  <PresentationFormat>Affichage à l'écran (16:9)</PresentationFormat>
  <Paragraphs>789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Wingdings</vt:lpstr>
      <vt:lpstr>Courier New</vt:lpstr>
      <vt:lpstr>Calibri</vt:lpstr>
      <vt:lpstr>ICO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Rambaud Coralie</dc:creator>
  <cp:lastModifiedBy>Gontier Charlotte</cp:lastModifiedBy>
  <cp:revision>359</cp:revision>
  <cp:lastPrinted>2018-09-28T09:31:40Z</cp:lastPrinted>
  <dcterms:created xsi:type="dcterms:W3CDTF">2019-11-21T09:32:50Z</dcterms:created>
  <dcterms:modified xsi:type="dcterms:W3CDTF">2023-05-10T13:05:19Z</dcterms:modified>
</cp:coreProperties>
</file>